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7"/>
  </p:notesMasterIdLst>
  <p:handoutMasterIdLst>
    <p:handoutMasterId r:id="rId38"/>
  </p:handoutMasterIdLst>
  <p:sldIdLst>
    <p:sldId id="593" r:id="rId2"/>
    <p:sldId id="579" r:id="rId3"/>
    <p:sldId id="582" r:id="rId4"/>
    <p:sldId id="583" r:id="rId5"/>
    <p:sldId id="611" r:id="rId6"/>
    <p:sldId id="584" r:id="rId7"/>
    <p:sldId id="608" r:id="rId8"/>
    <p:sldId id="609" r:id="rId9"/>
    <p:sldId id="610" r:id="rId10"/>
    <p:sldId id="585" r:id="rId11"/>
    <p:sldId id="592" r:id="rId12"/>
    <p:sldId id="607" r:id="rId13"/>
    <p:sldId id="587" r:id="rId14"/>
    <p:sldId id="586" r:id="rId15"/>
    <p:sldId id="624" r:id="rId16"/>
    <p:sldId id="623" r:id="rId17"/>
    <p:sldId id="612" r:id="rId18"/>
    <p:sldId id="617" r:id="rId19"/>
    <p:sldId id="613" r:id="rId20"/>
    <p:sldId id="602" r:id="rId21"/>
    <p:sldId id="601" r:id="rId22"/>
    <p:sldId id="615" r:id="rId23"/>
    <p:sldId id="614" r:id="rId24"/>
    <p:sldId id="616" r:id="rId25"/>
    <p:sldId id="622" r:id="rId26"/>
    <p:sldId id="620" r:id="rId27"/>
    <p:sldId id="606" r:id="rId28"/>
    <p:sldId id="621" r:id="rId29"/>
    <p:sldId id="618" r:id="rId30"/>
    <p:sldId id="619" r:id="rId31"/>
    <p:sldId id="595" r:id="rId32"/>
    <p:sldId id="598" r:id="rId33"/>
    <p:sldId id="599" r:id="rId34"/>
    <p:sldId id="600" r:id="rId35"/>
    <p:sldId id="594" r:id="rId36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A62626"/>
    <a:srgbClr val="3366FF"/>
    <a:srgbClr val="66CCFF"/>
    <a:srgbClr val="CC3300"/>
    <a:srgbClr val="CCCCFF"/>
    <a:srgbClr val="B1292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>
      <p:cViewPr>
        <p:scale>
          <a:sx n="100" d="100"/>
          <a:sy n="100" d="100"/>
        </p:scale>
        <p:origin x="132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EC5ED58-11CD-E74F-BBC3-E6EBCECDE36A}" type="datetime1">
              <a:rPr lang="sv-SE"/>
              <a:pPr>
                <a:defRPr/>
              </a:pPr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9978AA7-051B-C244-A091-9127C63DEB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568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3CA4B66-6DAB-FE47-9BF5-D959B8FED9EA}" type="datetime1">
              <a:rPr lang="sv-SE"/>
              <a:pPr>
                <a:defRPr/>
              </a:pPr>
              <a:t>2016-07-13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US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E8E0626-3C32-C943-AB06-20579D539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86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1A6994-FD2D-154D-A7DD-D97B067C967D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790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448D5-6DB2-4682-9B53-3B90B621C4B7}" type="slidenum">
              <a:rPr lang="sv-SE"/>
              <a:pPr/>
              <a:t>3</a:t>
            </a:fld>
            <a:endParaRPr lang="sv-SE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32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448D5-6DB2-4682-9B53-3B90B621C4B7}" type="slidenum">
              <a:rPr lang="sv-SE"/>
              <a:pPr/>
              <a:t>5</a:t>
            </a:fld>
            <a:endParaRPr lang="sv-SE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277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448D5-6DB2-4682-9B53-3B90B621C4B7}" type="slidenum">
              <a:rPr lang="sv-SE"/>
              <a:pPr/>
              <a:t>17</a:t>
            </a:fld>
            <a:endParaRPr lang="sv-SE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125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47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85A00A-98EF-A840-B77E-5F188D55BA2F}" type="slidenum">
              <a:rPr lang="en-US" sz="1200">
                <a:latin typeface="Calibri" charset="0"/>
              </a:rPr>
              <a:pPr eaLnBrk="1" hangingPunct="1"/>
              <a:t>32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68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2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C9A145-317B-DB47-AA97-1D3AFB621BF3}" type="slidenum">
              <a:rPr lang="en-US" sz="1200">
                <a:latin typeface="Calibri" charset="0"/>
              </a:rPr>
              <a:pPr eaLnBrk="1" hangingPunct="1"/>
              <a:t>35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9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Ellips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ubri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22" name="Underrubri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6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D4DD-3C69-F54D-8ACC-734FD30233C6}" type="datetime1">
              <a:rPr lang="sv-SE"/>
              <a:pPr>
                <a:defRPr/>
              </a:pPr>
              <a:t>2016-07-13</a:t>
            </a:fld>
            <a:endParaRPr lang="en-US"/>
          </a:p>
        </p:txBody>
      </p:sp>
      <p:sp>
        <p:nvSpPr>
          <p:cNvPr id="7" name="Platshållare för sidfo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F0C7-754E-C54E-AC21-541790ADC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BE3B-3F9F-9B4D-B5DF-3335884F5E2D}" type="datetime1">
              <a:rPr lang="sv-SE"/>
              <a:pPr>
                <a:defRPr/>
              </a:pPr>
              <a:t>2016-07-13</a:t>
            </a:fld>
            <a:endParaRPr lang="en-US"/>
          </a:p>
        </p:txBody>
      </p:sp>
      <p:sp>
        <p:nvSpPr>
          <p:cNvPr id="5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BB99-3359-5148-878D-C6097D912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86E4-87D9-AD49-B4F4-1CA820FD8A8B}" type="datetime1">
              <a:rPr lang="sv-SE"/>
              <a:pPr>
                <a:defRPr/>
              </a:pPr>
              <a:t>2016-07-13</a:t>
            </a:fld>
            <a:endParaRPr lang="en-US"/>
          </a:p>
        </p:txBody>
      </p:sp>
      <p:sp>
        <p:nvSpPr>
          <p:cNvPr id="5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84B0-5261-B342-AD0F-27C500DC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56B2-2F6D-AA4C-B2E4-A4B8D91CEE8B}" type="datetime1">
              <a:rPr lang="sv-SE"/>
              <a:pPr>
                <a:defRPr/>
              </a:pPr>
              <a:t>2016-07-13</a:t>
            </a:fld>
            <a:endParaRPr lang="en-US"/>
          </a:p>
        </p:txBody>
      </p:sp>
      <p:sp>
        <p:nvSpPr>
          <p:cNvPr id="5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A657-2647-A947-9830-B2EA92B38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ktangel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Ellips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Ellips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C7AC-131B-B945-ACF5-D0A1FB93C01D}" type="datetime1">
              <a:rPr lang="sv-SE"/>
              <a:pPr>
                <a:defRPr/>
              </a:pPr>
              <a:t>2016-07-13</a:t>
            </a:fld>
            <a:endParaRPr lang="en-US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0B0E-7986-6F46-A9C0-84A46B3D5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CC24F-D1E2-5747-98DA-9775A05C6051}" type="datetime1">
              <a:rPr lang="sv-SE"/>
              <a:pPr>
                <a:defRPr/>
              </a:pPr>
              <a:t>2016-07-13</a:t>
            </a:fld>
            <a:endParaRPr lang="en-US"/>
          </a:p>
        </p:txBody>
      </p:sp>
      <p:sp>
        <p:nvSpPr>
          <p:cNvPr id="6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3AD1-1391-8B46-895C-EC140AD0D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0065D-CE92-C744-8AA7-1DCC1479A135}" type="datetime1">
              <a:rPr lang="sv-SE"/>
              <a:pPr>
                <a:defRPr/>
              </a:pPr>
              <a:t>2016-07-13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4D9C9-2539-EA42-9D68-1C88B45C8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5F24-8C02-5F41-AA8E-99643FE60234}" type="datetime1">
              <a:rPr lang="sv-SE"/>
              <a:pPr>
                <a:defRPr/>
              </a:pPr>
              <a:t>2016-07-13</a:t>
            </a:fld>
            <a:endParaRPr lang="en-US"/>
          </a:p>
        </p:txBody>
      </p:sp>
      <p:sp>
        <p:nvSpPr>
          <p:cNvPr id="4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tshållare för bild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23FD-BF19-854F-83E4-7529C48A1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ktangel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3DDAD-4296-9844-8C55-AF70DED6DE06}" type="datetime1">
              <a:rPr lang="sv-SE"/>
              <a:pPr>
                <a:defRPr/>
              </a:pPr>
              <a:t>2016-07-13</a:t>
            </a:fld>
            <a:endParaRPr lang="en-US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8D10-BCCC-8649-9440-E423524B9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6158-946B-C146-9A46-0CCC4194D37B}" type="datetime1">
              <a:rPr lang="sv-SE"/>
              <a:pPr>
                <a:defRPr/>
              </a:pPr>
              <a:t>2016-07-13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496B-D86C-614C-9712-5AB2A598B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prstTxWarp prst="textNoShape">
              <a:avLst/>
            </a:prstTxWarp>
            <a:normAutofit/>
          </a:bodyPr>
          <a:lstStyle/>
          <a:p>
            <a:pPr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None/>
              <a:defRPr/>
            </a:pPr>
            <a:endParaRPr lang="en-US" sz="3200">
              <a:latin typeface="Gill Sans MT" charset="-18"/>
            </a:endParaRPr>
          </a:p>
        </p:txBody>
      </p:sp>
      <p:sp>
        <p:nvSpPr>
          <p:cNvPr id="6" name="Flödesschema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lödesschema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18FD-2C7A-D04C-86BE-920475359BA2}" type="datetime1">
              <a:rPr lang="sv-SE"/>
              <a:pPr>
                <a:defRPr/>
              </a:pPr>
              <a:t>2016-07-13</a:t>
            </a:fld>
            <a:endParaRPr lang="en-US"/>
          </a:p>
        </p:txBody>
      </p:sp>
      <p:sp>
        <p:nvSpPr>
          <p:cNvPr id="9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D0CAB-2836-2445-99ED-9360954B8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Ellips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Platshållare för rubrik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033" name="Platshållare för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4" name="Platshållare fö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5A788"/>
                </a:solidFill>
                <a:latin typeface="Gill Sans MT" charset="-18"/>
              </a:defRPr>
            </a:lvl1pPr>
          </a:lstStyle>
          <a:p>
            <a:pPr>
              <a:defRPr/>
            </a:pPr>
            <a:fld id="{BA77C736-86A1-E841-A7DF-757A9796880E}" type="datetime1">
              <a:rPr lang="sv-SE"/>
              <a:pPr>
                <a:defRPr/>
              </a:pPr>
              <a:t>2016-07-13</a:t>
            </a:fld>
            <a:endParaRPr lang="en-US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5A788"/>
                </a:solidFill>
                <a:latin typeface="Gill Sans MT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charset="-18"/>
              </a:defRPr>
            </a:lvl1pPr>
          </a:lstStyle>
          <a:p>
            <a:pPr>
              <a:defRPr/>
            </a:pPr>
            <a:fld id="{B4B365EB-4B23-784B-B973-D7E7F9BF7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ktangel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8" r:id="rId2"/>
    <p:sldLayoutId id="2147484014" r:id="rId3"/>
    <p:sldLayoutId id="2147484009" r:id="rId4"/>
    <p:sldLayoutId id="2147484015" r:id="rId5"/>
    <p:sldLayoutId id="2147484010" r:id="rId6"/>
    <p:sldLayoutId id="2147484016" r:id="rId7"/>
    <p:sldLayoutId id="2147484017" r:id="rId8"/>
    <p:sldLayoutId id="2147484018" r:id="rId9"/>
    <p:sldLayoutId id="2147484011" r:id="rId10"/>
    <p:sldLayoutId id="21474840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4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4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jp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784" y="0"/>
            <a:ext cx="9221784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99592" y="2780928"/>
            <a:ext cx="7407275" cy="14716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Экономические перспективы России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Торбьорн</a:t>
            </a:r>
            <a:r>
              <a:rPr lang="ru-RU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Беккер</a:t>
            </a:r>
            <a:r>
              <a:rPr lang="en-US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Директор Стокгольмского института переходной экономики (</a:t>
            </a:r>
            <a:r>
              <a:rPr lang="en-US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SITE</a:t>
            </a:r>
            <a:r>
              <a:rPr lang="ru-RU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при Стокгольмской школе экономики </a:t>
            </a:r>
            <a:endParaRPr lang="en-US" sz="2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5364" name="Bildobjekt 3" descr="SITE_295.tif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204787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18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роста в России в основном идет на спад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556792"/>
            <a:ext cx="7788568" cy="4752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992" y="1700808"/>
            <a:ext cx="3078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Руб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ru-RU" b="1" dirty="0" err="1" smtClean="0">
                <a:solidFill>
                  <a:srgbClr val="FF0000"/>
                </a:solidFill>
              </a:rPr>
              <a:t>долл</a:t>
            </a:r>
            <a:r>
              <a:rPr lang="en-US" b="1" dirty="0" smtClean="0">
                <a:solidFill>
                  <a:srgbClr val="FF0000"/>
                </a:solidFill>
              </a:rPr>
              <a:t>:    32 -&gt; 79</a:t>
            </a:r>
          </a:p>
          <a:p>
            <a:r>
              <a:rPr lang="ru-RU" b="1" dirty="0" smtClean="0">
                <a:solidFill>
                  <a:srgbClr val="3366FF"/>
                </a:solidFill>
              </a:rPr>
              <a:t>РТС</a:t>
            </a:r>
            <a:r>
              <a:rPr lang="en-US" b="1" dirty="0" smtClean="0">
                <a:solidFill>
                  <a:srgbClr val="3366FF"/>
                </a:solidFill>
              </a:rPr>
              <a:t>:        1388 -&gt; 700</a:t>
            </a:r>
          </a:p>
          <a:p>
            <a:r>
              <a:rPr lang="ru-RU" b="1" dirty="0" smtClean="0"/>
              <a:t>Нефть/баррель</a:t>
            </a:r>
            <a:r>
              <a:rPr lang="en-US" b="1" dirty="0" smtClean="0"/>
              <a:t>  107 -&gt; 33</a:t>
            </a:r>
            <a:endParaRPr lang="en-US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77220" y="4221089"/>
            <a:ext cx="1358676" cy="36004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Руб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/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долл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03364" y="4600007"/>
            <a:ext cx="1534244" cy="36004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Индекс РТС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03364" y="4960047"/>
            <a:ext cx="1678260" cy="36004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Нефть (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Brent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935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Неопределенные прогнозы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44824"/>
            <a:ext cx="7866942" cy="4248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6063679"/>
            <a:ext cx="512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Прогноз мировой энергетики МВФ, окт. 2015 г.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91680" y="1988840"/>
            <a:ext cx="2334716" cy="648072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Прогнозы цен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на нефть сорта </a:t>
            </a:r>
            <a:r>
              <a:rPr kumimoji="0" lang="en-US" alt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Brent 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kumimoji="0" lang="ru-RU" altLang="ru-RU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долл</a:t>
            </a:r>
            <a:r>
              <a:rPr lang="ru-RU" altLang="ru-RU" sz="1600" b="1" dirty="0" smtClean="0">
                <a:latin typeface="Calibri" pitchFamily="34" charset="0"/>
                <a:cs typeface="Arial" pitchFamily="34" charset="0"/>
              </a:rPr>
              <a:t>/</a:t>
            </a:r>
            <a:r>
              <a:rPr lang="ru-RU" altLang="ru-RU" sz="1600" b="1" dirty="0" err="1" smtClean="0">
                <a:latin typeface="Calibri" pitchFamily="34" charset="0"/>
                <a:cs typeface="Arial" pitchFamily="34" charset="0"/>
              </a:rPr>
              <a:t>барр</a:t>
            </a:r>
            <a:r>
              <a:rPr lang="ru-RU" altLang="ru-RU" sz="1600" b="1" dirty="0" smtClean="0">
                <a:latin typeface="Calibri" pitchFamily="34" charset="0"/>
                <a:cs typeface="Arial" pitchFamily="34" charset="0"/>
              </a:rPr>
              <a:t>)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17576" y="4365104"/>
            <a:ext cx="2942456" cy="967419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68% интервал доверия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86% интервал доверия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95% интервал доверия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17576" y="4011724"/>
            <a:ext cx="1286272" cy="36004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Фьючерсы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Прогноз МВФ – ВВП России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969740"/>
            <a:ext cx="7912365" cy="4555604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812849" y="3501008"/>
            <a:ext cx="1142256" cy="15121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Окт. 2012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Окт. 2013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Окт. 2014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Окт. 2015</a:t>
            </a:r>
          </a:p>
        </p:txBody>
      </p:sp>
    </p:spTree>
    <p:extLst>
      <p:ext uri="{BB962C8B-B14F-4D97-AF65-F5344CB8AC3E}">
        <p14:creationId xmlns:p14="http://schemas.microsoft.com/office/powerpoint/2010/main" val="282916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Уточненный прогноз</a:t>
            </a:r>
            <a:r>
              <a:rPr lang="en-US" b="1" dirty="0" smtClean="0"/>
              <a:t>=&gt;</a:t>
            </a:r>
            <a:r>
              <a:rPr lang="ru-RU" b="1" dirty="0" smtClean="0"/>
              <a:t>влияние на доходы России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721892"/>
            <a:ext cx="7788778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6309320"/>
            <a:ext cx="613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Прогноз мировой энергетики МВФ, окт. </a:t>
            </a:r>
            <a:r>
              <a:rPr lang="ru-RU" dirty="0" smtClean="0"/>
              <a:t>2012 и окт. 2015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760302" y="3378076"/>
            <a:ext cx="1142256" cy="122413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Окт. 2012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Окт. 2015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dirty="0" err="1" smtClean="0">
                <a:latin typeface="Calibri" pitchFamily="34" charset="0"/>
                <a:cs typeface="Arial" pitchFamily="34" charset="0"/>
              </a:rPr>
              <a:t>Разн</a:t>
            </a: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00920" y="2204864"/>
            <a:ext cx="432048" cy="288032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Уровень доходов(2011 = 100)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53320" y="2357264"/>
            <a:ext cx="432048" cy="288032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Уровень доходов (2011 = 100)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73070" y="1812088"/>
            <a:ext cx="432048" cy="366587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Разница прогнозов 2012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и 2015 (%)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8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Доходы и импорт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00" y="1628800"/>
            <a:ext cx="7806188" cy="475252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06054" y="1844824"/>
            <a:ext cx="557633" cy="381124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% изменение импорта по сравн. с тем же кварталом предыдущего года 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406855" y="1844576"/>
            <a:ext cx="557633" cy="381124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% изменение ВВП по сравн. с тем же кварталом предыдущего года 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886276" y="4202980"/>
            <a:ext cx="1061988" cy="91502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ВВП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Импорт</a:t>
            </a:r>
          </a:p>
        </p:txBody>
      </p:sp>
    </p:spTree>
    <p:extLst>
      <p:ext uri="{BB962C8B-B14F-4D97-AF65-F5344CB8AC3E}">
        <p14:creationId xmlns:p14="http://schemas.microsoft.com/office/powerpoint/2010/main" val="124540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Резервный фонд сокращается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11" y="1651509"/>
            <a:ext cx="8105377" cy="4945843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17616" y="1988840"/>
            <a:ext cx="1782068" cy="1008112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Благосостояние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Резервы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«Стабилизация»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7303" y="2708920"/>
            <a:ext cx="356345" cy="23762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Млрд. </a:t>
            </a:r>
            <a:r>
              <a:rPr lang="ru-RU" altLang="ru-RU" sz="1200" b="1" dirty="0" err="1" smtClean="0">
                <a:latin typeface="Arial" pitchFamily="34" charset="0"/>
                <a:cs typeface="Arial" pitchFamily="34" charset="0"/>
              </a:rPr>
              <a:t>долл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 США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5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Инфляция сокращается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795525"/>
            <a:ext cx="7633343" cy="465781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84168" y="2636912"/>
            <a:ext cx="1278012" cy="522164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Реальная инфляция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Цель 2017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7303" y="2708920"/>
            <a:ext cx="356345" cy="23762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Инфляция 12 месяцев (%)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9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08920"/>
            <a:ext cx="7715374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400" dirty="0" smtClean="0"/>
              <a:t>Швеция</a:t>
            </a:r>
            <a:r>
              <a:rPr lang="sv-SE" sz="4400" dirty="0" smtClean="0"/>
              <a:t>       </a:t>
            </a:r>
            <a:r>
              <a:rPr lang="ru-RU" sz="4400" dirty="0" smtClean="0"/>
              <a:t>Россия навсегда</a:t>
            </a:r>
            <a:r>
              <a:rPr lang="sv-SE" sz="4400" dirty="0" smtClean="0"/>
              <a:t>(?)</a:t>
            </a:r>
          </a:p>
        </p:txBody>
      </p:sp>
      <p:pic>
        <p:nvPicPr>
          <p:cNvPr id="4" name="Bildobjekt 3" descr="SITE_295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eart 4"/>
          <p:cNvSpPr/>
          <p:nvPr/>
        </p:nvSpPr>
        <p:spPr>
          <a:xfrm>
            <a:off x="3275856" y="2996952"/>
            <a:ext cx="792088" cy="720080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7" y="1037411"/>
            <a:ext cx="8847399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691680" y="453171"/>
            <a:ext cx="7170168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Прямые иностранные инвестиции</a:t>
            </a:r>
            <a:r>
              <a:rPr lang="en-US" sz="3600" dirty="0" smtClean="0"/>
              <a:t>, </a:t>
            </a:r>
            <a:endParaRPr lang="ru-RU" sz="3600" dirty="0" smtClean="0"/>
          </a:p>
          <a:p>
            <a:r>
              <a:rPr lang="ru-RU" sz="3600" dirty="0"/>
              <a:t>с</a:t>
            </a:r>
            <a:r>
              <a:rPr lang="ru-RU" sz="3600" dirty="0" smtClean="0"/>
              <a:t>редние показатели по годам</a:t>
            </a:r>
            <a:endParaRPr lang="en-US" sz="36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9097" y="2348880"/>
            <a:ext cx="356345" cy="23762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altLang="ru-RU" sz="1200" b="1" dirty="0" err="1" smtClean="0">
                <a:latin typeface="Arial" pitchFamily="34" charset="0"/>
                <a:cs typeface="Arial" pitchFamily="34" charset="0"/>
              </a:rPr>
              <a:t>долл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 США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39752" y="5498976"/>
            <a:ext cx="1440160" cy="43204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Из Швеции в Россию 2007-2014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796136" y="5675858"/>
            <a:ext cx="2592288" cy="43204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Из России в </a:t>
            </a:r>
            <a:r>
              <a:rPr lang="ru-RU" altLang="ru-RU" sz="1200" dirty="0" err="1" smtClean="0">
                <a:latin typeface="Calibri" pitchFamily="34" charset="0"/>
                <a:cs typeface="Arial" pitchFamily="34" charset="0"/>
              </a:rPr>
              <a:t>Щвецию</a:t>
            </a: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 2007-2014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211960" y="6094288"/>
            <a:ext cx="2592288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Общие инвестиции компаний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71800" y="6423124"/>
            <a:ext cx="2592288" cy="26603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ru-RU" sz="1200" dirty="0" smtClean="0">
                <a:latin typeface="Calibri" pitchFamily="34" charset="0"/>
                <a:cs typeface="Arial" pitchFamily="34" charset="0"/>
              </a:rPr>
              <a:t>SCB </a:t>
            </a: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– </a:t>
            </a:r>
            <a:r>
              <a:rPr lang="ru-RU" altLang="ru-RU" sz="1200" dirty="0" err="1" smtClean="0">
                <a:latin typeface="Calibri" pitchFamily="34" charset="0"/>
                <a:cs typeface="Arial" pitchFamily="34" charset="0"/>
              </a:rPr>
              <a:t>Госстат</a:t>
            </a: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 Швеции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ru-RU" altLang="ru-RU" sz="12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72272" y="5985940"/>
            <a:ext cx="495672" cy="432719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ЦБ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РФ</a:t>
            </a:r>
          </a:p>
        </p:txBody>
      </p:sp>
    </p:spTree>
    <p:extLst>
      <p:ext uri="{BB962C8B-B14F-4D97-AF65-F5344CB8AC3E}">
        <p14:creationId xmlns:p14="http://schemas.microsoft.com/office/powerpoint/2010/main" val="2841747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560840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63688" y="5301208"/>
            <a:ext cx="792088" cy="72008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 экспорт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>
                <a:latin typeface="Calibri" pitchFamily="34" charset="0"/>
                <a:cs typeface="Arial" pitchFamily="34" charset="0"/>
              </a:rPr>
              <a:t>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 РФ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55776" y="5354960"/>
            <a:ext cx="864096" cy="72008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 </a:t>
            </a:r>
            <a:r>
              <a:rPr lang="ru-RU" altLang="ru-RU" sz="1300" dirty="0" err="1">
                <a:latin typeface="Calibri" pitchFamily="34" charset="0"/>
                <a:cs typeface="Arial" pitchFamily="34" charset="0"/>
              </a:rPr>
              <a:t>и</a:t>
            </a: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мп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из РФ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19872" y="5328096"/>
            <a:ext cx="864096" cy="90921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Портф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 </a:t>
            </a: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>
                <a:latin typeface="Calibri" pitchFamily="34" charset="0"/>
                <a:cs typeface="Arial" pitchFamily="34" charset="0"/>
              </a:rPr>
              <a:t>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 РФ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283968" y="5301208"/>
            <a:ext cx="855712" cy="90921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Портф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 РФ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>
                <a:latin typeface="Calibri" pitchFamily="34" charset="0"/>
                <a:cs typeface="Arial" pitchFamily="34" charset="0"/>
              </a:rPr>
              <a:t>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Шв</a:t>
            </a:r>
            <a:endParaRPr lang="ru-RU" altLang="ru-RU" sz="13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169148" y="5303924"/>
            <a:ext cx="711696" cy="90921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Инвест. </a:t>
            </a: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>
                <a:latin typeface="Calibri" pitchFamily="34" charset="0"/>
                <a:cs typeface="Arial" pitchFamily="34" charset="0"/>
              </a:rPr>
              <a:t>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 РФ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880844" y="5301208"/>
            <a:ext cx="843012" cy="90921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Инвест. РФ.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>
                <a:latin typeface="Calibri" pitchFamily="34" charset="0"/>
                <a:cs typeface="Arial" pitchFamily="34" charset="0"/>
              </a:rPr>
              <a:t>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723856" y="5303924"/>
            <a:ext cx="915616" cy="90921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Доля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РФ в мировом ВВП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644532" y="5354960"/>
            <a:ext cx="815900" cy="90921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Доля РФ 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ru-RU" sz="1300" dirty="0" smtClean="0">
                <a:latin typeface="Calibri" pitchFamily="34" charset="0"/>
                <a:cs typeface="Arial" pitchFamily="34" charset="0"/>
              </a:rPr>
              <a:t>MSCI AWCI</a:t>
            </a:r>
            <a:endParaRPr lang="ru-RU" altLang="ru-RU" sz="13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051720" y="692696"/>
            <a:ext cx="5904656" cy="90921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b="1" dirty="0" smtClean="0">
                <a:latin typeface="Calibri" pitchFamily="34" charset="0"/>
                <a:cs typeface="Arial" pitchFamily="34" charset="0"/>
              </a:rPr>
              <a:t>Экономическое значение России с точки зрения Швеции (доля в общих показателях Швеции, 2014)</a:t>
            </a:r>
          </a:p>
        </p:txBody>
      </p:sp>
    </p:spTree>
    <p:extLst>
      <p:ext uri="{BB962C8B-B14F-4D97-AF65-F5344CB8AC3E}">
        <p14:creationId xmlns:p14="http://schemas.microsoft.com/office/powerpoint/2010/main" val="262031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51720" y="1484784"/>
            <a:ext cx="5829300" cy="5191125"/>
            <a:chOff x="1657350" y="833437"/>
            <a:chExt cx="5829300" cy="5191125"/>
          </a:xfrm>
        </p:grpSpPr>
        <p:pic>
          <p:nvPicPr>
            <p:cNvPr id="2" name="Picture 1"/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590" t="1503" r="-405" b="10484"/>
            <a:stretch/>
          </p:blipFill>
          <p:spPr bwMode="auto">
            <a:xfrm>
              <a:off x="1657350" y="833437"/>
              <a:ext cx="5829300" cy="5191125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253181" y="2164817"/>
              <a:ext cx="812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FF"/>
                  </a:solidFill>
                  <a:latin typeface="Apple Casual"/>
                  <a:cs typeface="Apple Casual"/>
                </a:rPr>
                <a:t>Stockholm</a:t>
              </a:r>
              <a:endParaRPr lang="en-US" sz="1100" dirty="0">
                <a:solidFill>
                  <a:srgbClr val="0000FF"/>
                </a:solidFill>
                <a:latin typeface="Apple Casual"/>
                <a:cs typeface="Apple Casu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00364" y="2718253"/>
              <a:ext cx="6463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FF"/>
                  </a:solidFill>
                  <a:latin typeface="Apple Casual"/>
                  <a:cs typeface="Apple Casual"/>
                </a:rPr>
                <a:t>Moscow</a:t>
              </a:r>
              <a:endParaRPr lang="en-US" sz="1100" dirty="0">
                <a:solidFill>
                  <a:srgbClr val="0000FF"/>
                </a:solidFill>
                <a:latin typeface="Apple Casual"/>
                <a:cs typeface="Apple Casu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7402" y="2933697"/>
              <a:ext cx="5309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FF"/>
                  </a:solidFill>
                  <a:latin typeface="Apple Casual"/>
                  <a:cs typeface="Apple Casual"/>
                </a:rPr>
                <a:t>Minsk</a:t>
              </a:r>
              <a:endParaRPr lang="en-US" sz="1100" dirty="0">
                <a:solidFill>
                  <a:srgbClr val="0000FF"/>
                </a:solidFill>
                <a:latin typeface="Apple Casual"/>
                <a:cs typeface="Apple Casu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60561" y="3386765"/>
              <a:ext cx="4425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FF"/>
                  </a:solidFill>
                  <a:latin typeface="Apple Casual"/>
                  <a:cs typeface="Apple Casual"/>
                </a:rPr>
                <a:t>Kyiv</a:t>
              </a:r>
              <a:endParaRPr lang="en-US" sz="1100" dirty="0">
                <a:solidFill>
                  <a:srgbClr val="0000FF"/>
                </a:solidFill>
                <a:latin typeface="Apple Casual"/>
                <a:cs typeface="Apple Casu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24531" y="4478357"/>
              <a:ext cx="5567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FF"/>
                  </a:solidFill>
                  <a:latin typeface="Apple Casual"/>
                  <a:cs typeface="Apple Casual"/>
                </a:rPr>
                <a:t>Tbilisi</a:t>
              </a:r>
              <a:endParaRPr lang="en-US" sz="1100" dirty="0">
                <a:solidFill>
                  <a:srgbClr val="0000FF"/>
                </a:solidFill>
                <a:latin typeface="Apple Casual"/>
                <a:cs typeface="Apple Casu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31869" y="3056463"/>
              <a:ext cx="7047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FF"/>
                  </a:solidFill>
                  <a:latin typeface="Apple Casual"/>
                  <a:cs typeface="Apple Casual"/>
                </a:rPr>
                <a:t>Szczecin</a:t>
              </a:r>
              <a:endParaRPr lang="en-US" sz="1100" dirty="0">
                <a:solidFill>
                  <a:srgbClr val="0000FF"/>
                </a:solidFill>
                <a:latin typeface="Apple Casual"/>
                <a:cs typeface="Apple Casu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07552" y="2502809"/>
              <a:ext cx="4539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FF"/>
                  </a:solidFill>
                  <a:latin typeface="Apple Casual"/>
                  <a:cs typeface="Apple Casual"/>
                </a:rPr>
                <a:t>Riga</a:t>
              </a:r>
              <a:endParaRPr lang="en-US" sz="1100" dirty="0">
                <a:solidFill>
                  <a:srgbClr val="0000FF"/>
                </a:solidFill>
                <a:latin typeface="Apple Casual"/>
                <a:cs typeface="Apple Casual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746458" y="2163946"/>
              <a:ext cx="2113724" cy="554308"/>
            </a:xfrm>
            <a:custGeom>
              <a:avLst/>
              <a:gdLst>
                <a:gd name="connsiteX0" fmla="*/ 0 w 2228206"/>
                <a:gd name="connsiteY0" fmla="*/ 109592 h 677727"/>
                <a:gd name="connsiteX1" fmla="*/ 1381487 w 2228206"/>
                <a:gd name="connsiteY1" fmla="*/ 42752 h 677727"/>
                <a:gd name="connsiteX2" fmla="*/ 2228206 w 2228206"/>
                <a:gd name="connsiteY2" fmla="*/ 677727 h 67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8206" h="677727">
                  <a:moveTo>
                    <a:pt x="0" y="109592"/>
                  </a:moveTo>
                  <a:cubicBezTo>
                    <a:pt x="505059" y="28827"/>
                    <a:pt x="1010119" y="-51937"/>
                    <a:pt x="1381487" y="42752"/>
                  </a:cubicBezTo>
                  <a:cubicBezTo>
                    <a:pt x="1752855" y="137441"/>
                    <a:pt x="2228206" y="677727"/>
                    <a:pt x="2228206" y="677727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787950" y="2283679"/>
              <a:ext cx="2762975" cy="2250260"/>
            </a:xfrm>
            <a:custGeom>
              <a:avLst/>
              <a:gdLst>
                <a:gd name="connsiteX0" fmla="*/ 0 w 2762975"/>
                <a:gd name="connsiteY0" fmla="*/ 0 h 2250260"/>
                <a:gd name="connsiteX1" fmla="*/ 1615449 w 2762975"/>
                <a:gd name="connsiteY1" fmla="*/ 501296 h 2250260"/>
                <a:gd name="connsiteX2" fmla="*/ 2762975 w 2762975"/>
                <a:gd name="connsiteY2" fmla="*/ 2250260 h 225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2975" h="2250260">
                  <a:moveTo>
                    <a:pt x="0" y="0"/>
                  </a:moveTo>
                  <a:cubicBezTo>
                    <a:pt x="577476" y="63126"/>
                    <a:pt x="1154953" y="126253"/>
                    <a:pt x="1615449" y="501296"/>
                  </a:cubicBezTo>
                  <a:cubicBezTo>
                    <a:pt x="2075945" y="876339"/>
                    <a:pt x="2762975" y="2250260"/>
                    <a:pt x="2762975" y="2250260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743386" y="2305959"/>
              <a:ext cx="512487" cy="245078"/>
            </a:xfrm>
            <a:custGeom>
              <a:avLst/>
              <a:gdLst>
                <a:gd name="connsiteX0" fmla="*/ 0 w 512487"/>
                <a:gd name="connsiteY0" fmla="*/ 0 h 245078"/>
                <a:gd name="connsiteX1" fmla="*/ 512487 w 512487"/>
                <a:gd name="connsiteY1" fmla="*/ 245078 h 245078"/>
                <a:gd name="connsiteX2" fmla="*/ 512487 w 512487"/>
                <a:gd name="connsiteY2" fmla="*/ 245078 h 24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487" h="245078">
                  <a:moveTo>
                    <a:pt x="0" y="0"/>
                  </a:moveTo>
                  <a:lnTo>
                    <a:pt x="512487" y="245078"/>
                  </a:lnTo>
                  <a:lnTo>
                    <a:pt x="512487" y="245078"/>
                  </a:ln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709963" y="2317099"/>
              <a:ext cx="880141" cy="679534"/>
            </a:xfrm>
            <a:custGeom>
              <a:avLst/>
              <a:gdLst>
                <a:gd name="connsiteX0" fmla="*/ 0 w 880141"/>
                <a:gd name="connsiteY0" fmla="*/ 0 h 679534"/>
                <a:gd name="connsiteX1" fmla="*/ 501346 w 880141"/>
                <a:gd name="connsiteY1" fmla="*/ 545855 h 679534"/>
                <a:gd name="connsiteX2" fmla="*/ 880141 w 880141"/>
                <a:gd name="connsiteY2" fmla="*/ 679534 h 679534"/>
                <a:gd name="connsiteX3" fmla="*/ 880141 w 880141"/>
                <a:gd name="connsiteY3" fmla="*/ 679534 h 67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141" h="679534">
                  <a:moveTo>
                    <a:pt x="0" y="0"/>
                  </a:moveTo>
                  <a:cubicBezTo>
                    <a:pt x="177328" y="216299"/>
                    <a:pt x="354656" y="432599"/>
                    <a:pt x="501346" y="545855"/>
                  </a:cubicBezTo>
                  <a:cubicBezTo>
                    <a:pt x="648036" y="659111"/>
                    <a:pt x="880141" y="679534"/>
                    <a:pt x="880141" y="679534"/>
                  </a:cubicBezTo>
                  <a:lnTo>
                    <a:pt x="880141" y="679534"/>
                  </a:ln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76540" y="2328239"/>
              <a:ext cx="1262008" cy="1147409"/>
            </a:xfrm>
            <a:custGeom>
              <a:avLst/>
              <a:gdLst>
                <a:gd name="connsiteX0" fmla="*/ 0 w 1258936"/>
                <a:gd name="connsiteY0" fmla="*/ 0 h 1147409"/>
                <a:gd name="connsiteX1" fmla="*/ 479064 w 1258936"/>
                <a:gd name="connsiteY1" fmla="*/ 802072 h 1147409"/>
                <a:gd name="connsiteX2" fmla="*/ 1258936 w 1258936"/>
                <a:gd name="connsiteY2" fmla="*/ 1147409 h 1147409"/>
                <a:gd name="connsiteX3" fmla="*/ 1258936 w 1258936"/>
                <a:gd name="connsiteY3" fmla="*/ 1147409 h 114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8936" h="1147409">
                  <a:moveTo>
                    <a:pt x="0" y="0"/>
                  </a:moveTo>
                  <a:cubicBezTo>
                    <a:pt x="134620" y="305418"/>
                    <a:pt x="269241" y="610837"/>
                    <a:pt x="479064" y="802072"/>
                  </a:cubicBezTo>
                  <a:cubicBezTo>
                    <a:pt x="688887" y="993307"/>
                    <a:pt x="1258936" y="1147409"/>
                    <a:pt x="1258936" y="1147409"/>
                  </a:cubicBezTo>
                  <a:lnTo>
                    <a:pt x="1258936" y="1147409"/>
                  </a:ln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595433" y="2328239"/>
              <a:ext cx="81107" cy="801661"/>
            </a:xfrm>
            <a:custGeom>
              <a:avLst/>
              <a:gdLst>
                <a:gd name="connsiteX0" fmla="*/ 81107 w 81107"/>
                <a:gd name="connsiteY0" fmla="*/ 0 h 801661"/>
                <a:gd name="connsiteX1" fmla="*/ 3119 w 81107"/>
                <a:gd name="connsiteY1" fmla="*/ 746374 h 801661"/>
                <a:gd name="connsiteX2" fmla="*/ 14261 w 81107"/>
                <a:gd name="connsiteY2" fmla="*/ 746374 h 80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07" h="801661">
                  <a:moveTo>
                    <a:pt x="81107" y="0"/>
                  </a:moveTo>
                  <a:cubicBezTo>
                    <a:pt x="47683" y="310989"/>
                    <a:pt x="14260" y="621978"/>
                    <a:pt x="3119" y="746374"/>
                  </a:cubicBezTo>
                  <a:cubicBezTo>
                    <a:pt x="-8022" y="870770"/>
                    <a:pt x="14261" y="746374"/>
                    <a:pt x="14261" y="746374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654258" y="2684716"/>
              <a:ext cx="534769" cy="434456"/>
            </a:xfrm>
            <a:custGeom>
              <a:avLst/>
              <a:gdLst>
                <a:gd name="connsiteX0" fmla="*/ 0 w 534769"/>
                <a:gd name="connsiteY0" fmla="*/ 434456 h 434456"/>
                <a:gd name="connsiteX1" fmla="*/ 534769 w 534769"/>
                <a:gd name="connsiteY1" fmla="*/ 0 h 434456"/>
                <a:gd name="connsiteX2" fmla="*/ 534769 w 534769"/>
                <a:gd name="connsiteY2" fmla="*/ 0 h 43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769" h="434456">
                  <a:moveTo>
                    <a:pt x="0" y="434456"/>
                  </a:moveTo>
                  <a:lnTo>
                    <a:pt x="534769" y="0"/>
                  </a:lnTo>
                  <a:lnTo>
                    <a:pt x="534769" y="0"/>
                  </a:ln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98822" y="3063472"/>
              <a:ext cx="835577" cy="55700"/>
            </a:xfrm>
            <a:custGeom>
              <a:avLst/>
              <a:gdLst>
                <a:gd name="connsiteX0" fmla="*/ 0 w 835577"/>
                <a:gd name="connsiteY0" fmla="*/ 55700 h 55700"/>
                <a:gd name="connsiteX1" fmla="*/ 835577 w 835577"/>
                <a:gd name="connsiteY1" fmla="*/ 0 h 55700"/>
                <a:gd name="connsiteX2" fmla="*/ 835577 w 835577"/>
                <a:gd name="connsiteY2" fmla="*/ 0 h 55700"/>
                <a:gd name="connsiteX3" fmla="*/ 835577 w 835577"/>
                <a:gd name="connsiteY3" fmla="*/ 0 h 55700"/>
                <a:gd name="connsiteX4" fmla="*/ 835577 w 835577"/>
                <a:gd name="connsiteY4" fmla="*/ 0 h 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577" h="55700">
                  <a:moveTo>
                    <a:pt x="0" y="55700"/>
                  </a:moveTo>
                  <a:lnTo>
                    <a:pt x="835577" y="0"/>
                  </a:lnTo>
                  <a:lnTo>
                    <a:pt x="835577" y="0"/>
                  </a:lnTo>
                  <a:lnTo>
                    <a:pt x="835577" y="0"/>
                  </a:lnTo>
                  <a:lnTo>
                    <a:pt x="835577" y="0"/>
                  </a:ln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732245" y="2929793"/>
              <a:ext cx="2183642" cy="813213"/>
            </a:xfrm>
            <a:custGeom>
              <a:avLst/>
              <a:gdLst>
                <a:gd name="connsiteX0" fmla="*/ 0 w 2183642"/>
                <a:gd name="connsiteY0" fmla="*/ 311917 h 1029633"/>
                <a:gd name="connsiteX1" fmla="*/ 1192090 w 2183642"/>
                <a:gd name="connsiteY1" fmla="*/ 1024871 h 1029633"/>
                <a:gd name="connsiteX2" fmla="*/ 2183642 w 2183642"/>
                <a:gd name="connsiteY2" fmla="*/ 0 h 10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642" h="1029633">
                  <a:moveTo>
                    <a:pt x="0" y="311917"/>
                  </a:moveTo>
                  <a:cubicBezTo>
                    <a:pt x="414075" y="694387"/>
                    <a:pt x="828150" y="1076857"/>
                    <a:pt x="1192090" y="1024871"/>
                  </a:cubicBezTo>
                  <a:cubicBezTo>
                    <a:pt x="1556030" y="972885"/>
                    <a:pt x="2183642" y="0"/>
                    <a:pt x="2183642" y="0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65668" y="3186011"/>
              <a:ext cx="1158667" cy="334197"/>
            </a:xfrm>
            <a:custGeom>
              <a:avLst/>
              <a:gdLst>
                <a:gd name="connsiteX0" fmla="*/ 0 w 1158667"/>
                <a:gd name="connsiteY0" fmla="*/ 0 h 334197"/>
                <a:gd name="connsiteX1" fmla="*/ 1158667 w 1158667"/>
                <a:gd name="connsiteY1" fmla="*/ 334197 h 334197"/>
                <a:gd name="connsiteX2" fmla="*/ 1158667 w 1158667"/>
                <a:gd name="connsiteY2" fmla="*/ 334197 h 33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8667" h="334197">
                  <a:moveTo>
                    <a:pt x="0" y="0"/>
                  </a:moveTo>
                  <a:lnTo>
                    <a:pt x="1158667" y="334197"/>
                  </a:lnTo>
                  <a:lnTo>
                    <a:pt x="1158667" y="334197"/>
                  </a:ln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709963" y="3263990"/>
              <a:ext cx="2673847" cy="1303368"/>
            </a:xfrm>
            <a:custGeom>
              <a:avLst/>
              <a:gdLst>
                <a:gd name="connsiteX0" fmla="*/ 0 w 2673847"/>
                <a:gd name="connsiteY0" fmla="*/ 0 h 1303368"/>
                <a:gd name="connsiteX1" fmla="*/ 1091821 w 2673847"/>
                <a:gd name="connsiteY1" fmla="*/ 880052 h 1303368"/>
                <a:gd name="connsiteX2" fmla="*/ 2673847 w 2673847"/>
                <a:gd name="connsiteY2" fmla="*/ 1303368 h 130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3847" h="1303368">
                  <a:moveTo>
                    <a:pt x="0" y="0"/>
                  </a:moveTo>
                  <a:cubicBezTo>
                    <a:pt x="323090" y="331412"/>
                    <a:pt x="646180" y="662824"/>
                    <a:pt x="1091821" y="880052"/>
                  </a:cubicBezTo>
                  <a:cubicBezTo>
                    <a:pt x="1537462" y="1097280"/>
                    <a:pt x="2673847" y="1303368"/>
                    <a:pt x="2673847" y="1303368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027297" y="2851814"/>
              <a:ext cx="545910" cy="1670985"/>
            </a:xfrm>
            <a:custGeom>
              <a:avLst/>
              <a:gdLst>
                <a:gd name="connsiteX0" fmla="*/ 0 w 545910"/>
                <a:gd name="connsiteY0" fmla="*/ 0 h 1670985"/>
                <a:gd name="connsiteX1" fmla="*/ 545910 w 545910"/>
                <a:gd name="connsiteY1" fmla="*/ 1670985 h 167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5910" h="1670985">
                  <a:moveTo>
                    <a:pt x="0" y="0"/>
                  </a:moveTo>
                  <a:lnTo>
                    <a:pt x="545910" y="1670985"/>
                  </a:ln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422989" y="2629016"/>
              <a:ext cx="1214372" cy="200518"/>
            </a:xfrm>
            <a:custGeom>
              <a:avLst/>
              <a:gdLst>
                <a:gd name="connsiteX0" fmla="*/ 0 w 1214372"/>
                <a:gd name="connsiteY0" fmla="*/ 0 h 200518"/>
                <a:gd name="connsiteX1" fmla="*/ 1214372 w 1214372"/>
                <a:gd name="connsiteY1" fmla="*/ 200518 h 20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4372" h="200518">
                  <a:moveTo>
                    <a:pt x="0" y="0"/>
                  </a:moveTo>
                  <a:lnTo>
                    <a:pt x="1214372" y="200518"/>
                  </a:ln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311578" y="2662436"/>
              <a:ext cx="323090" cy="345337"/>
            </a:xfrm>
            <a:custGeom>
              <a:avLst/>
              <a:gdLst>
                <a:gd name="connsiteX0" fmla="*/ 0 w 323090"/>
                <a:gd name="connsiteY0" fmla="*/ 0 h 345337"/>
                <a:gd name="connsiteX1" fmla="*/ 323090 w 323090"/>
                <a:gd name="connsiteY1" fmla="*/ 345337 h 34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090" h="345337">
                  <a:moveTo>
                    <a:pt x="0" y="0"/>
                  </a:moveTo>
                  <a:lnTo>
                    <a:pt x="323090" y="345337"/>
                  </a:ln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367284" y="2662436"/>
              <a:ext cx="679602" cy="790933"/>
            </a:xfrm>
            <a:custGeom>
              <a:avLst/>
              <a:gdLst>
                <a:gd name="connsiteX0" fmla="*/ 0 w 679602"/>
                <a:gd name="connsiteY0" fmla="*/ 0 h 790933"/>
                <a:gd name="connsiteX1" fmla="*/ 545910 w 679602"/>
                <a:gd name="connsiteY1" fmla="*/ 345337 h 790933"/>
                <a:gd name="connsiteX2" fmla="*/ 679602 w 679602"/>
                <a:gd name="connsiteY2" fmla="*/ 790933 h 79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9602" h="790933">
                  <a:moveTo>
                    <a:pt x="0" y="0"/>
                  </a:moveTo>
                  <a:cubicBezTo>
                    <a:pt x="216321" y="106757"/>
                    <a:pt x="432643" y="213515"/>
                    <a:pt x="545910" y="345337"/>
                  </a:cubicBezTo>
                  <a:cubicBezTo>
                    <a:pt x="659177" y="477159"/>
                    <a:pt x="679602" y="790933"/>
                    <a:pt x="679602" y="790933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378425" y="2640156"/>
              <a:ext cx="2116795" cy="1871503"/>
            </a:xfrm>
            <a:custGeom>
              <a:avLst/>
              <a:gdLst>
                <a:gd name="connsiteX0" fmla="*/ 0 w 2116795"/>
                <a:gd name="connsiteY0" fmla="*/ 0 h 1871503"/>
                <a:gd name="connsiteX1" fmla="*/ 1091821 w 2116795"/>
                <a:gd name="connsiteY1" fmla="*/ 434456 h 1871503"/>
                <a:gd name="connsiteX2" fmla="*/ 2116795 w 2116795"/>
                <a:gd name="connsiteY2" fmla="*/ 1871503 h 187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6795" h="1871503">
                  <a:moveTo>
                    <a:pt x="0" y="0"/>
                  </a:moveTo>
                  <a:cubicBezTo>
                    <a:pt x="369511" y="61269"/>
                    <a:pt x="739022" y="122539"/>
                    <a:pt x="1091821" y="434456"/>
                  </a:cubicBezTo>
                  <a:cubicBezTo>
                    <a:pt x="1444620" y="746373"/>
                    <a:pt x="2116795" y="1871503"/>
                    <a:pt x="2116795" y="1871503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054116" y="3549484"/>
              <a:ext cx="1385399" cy="1017874"/>
            </a:xfrm>
            <a:custGeom>
              <a:avLst/>
              <a:gdLst>
                <a:gd name="connsiteX0" fmla="*/ 37335 w 1385399"/>
                <a:gd name="connsiteY0" fmla="*/ 15284 h 1017874"/>
                <a:gd name="connsiteX1" fmla="*/ 171027 w 1385399"/>
                <a:gd name="connsiteY1" fmla="*/ 137822 h 1017874"/>
                <a:gd name="connsiteX2" fmla="*/ 1385399 w 1385399"/>
                <a:gd name="connsiteY2" fmla="*/ 1017874 h 101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5399" h="1017874">
                  <a:moveTo>
                    <a:pt x="37335" y="15284"/>
                  </a:moveTo>
                  <a:cubicBezTo>
                    <a:pt x="-8158" y="-6996"/>
                    <a:pt x="-53650" y="-29276"/>
                    <a:pt x="171027" y="137822"/>
                  </a:cubicBezTo>
                  <a:cubicBezTo>
                    <a:pt x="395704" y="304920"/>
                    <a:pt x="1385399" y="1017874"/>
                    <a:pt x="1385399" y="1017874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801784" y="3085752"/>
              <a:ext cx="1671154" cy="1459327"/>
            </a:xfrm>
            <a:custGeom>
              <a:avLst/>
              <a:gdLst>
                <a:gd name="connsiteX0" fmla="*/ 0 w 1671154"/>
                <a:gd name="connsiteY0" fmla="*/ 0 h 1459327"/>
                <a:gd name="connsiteX1" fmla="*/ 1671154 w 1671154"/>
                <a:gd name="connsiteY1" fmla="*/ 1459327 h 145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71154" h="1459327">
                  <a:moveTo>
                    <a:pt x="0" y="0"/>
                  </a:moveTo>
                  <a:lnTo>
                    <a:pt x="1671154" y="1459327"/>
                  </a:ln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124874" y="2885234"/>
              <a:ext cx="668461" cy="590414"/>
            </a:xfrm>
            <a:custGeom>
              <a:avLst/>
              <a:gdLst>
                <a:gd name="connsiteX0" fmla="*/ 0 w 668461"/>
                <a:gd name="connsiteY0" fmla="*/ 590414 h 590414"/>
                <a:gd name="connsiteX1" fmla="*/ 668461 w 668461"/>
                <a:gd name="connsiteY1" fmla="*/ 0 h 5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8461" h="590414">
                  <a:moveTo>
                    <a:pt x="0" y="590414"/>
                  </a:moveTo>
                  <a:lnTo>
                    <a:pt x="668461" y="0"/>
                  </a:ln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868630" y="2874094"/>
              <a:ext cx="813295" cy="167098"/>
            </a:xfrm>
            <a:custGeom>
              <a:avLst/>
              <a:gdLst>
                <a:gd name="connsiteX0" fmla="*/ 0 w 813295"/>
                <a:gd name="connsiteY0" fmla="*/ 167098 h 167098"/>
                <a:gd name="connsiteX1" fmla="*/ 813295 w 813295"/>
                <a:gd name="connsiteY1" fmla="*/ 0 h 16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295" h="167098">
                  <a:moveTo>
                    <a:pt x="0" y="167098"/>
                  </a:moveTo>
                  <a:lnTo>
                    <a:pt x="813295" y="0"/>
                  </a:ln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Bildobjekt 3" descr="SITE_295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1435608" y="341784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Форум по изучению стран Восточной Европы и развивающихся рынков (</a:t>
            </a:r>
            <a:r>
              <a:rPr lang="en-US" sz="2800" b="1" dirty="0" smtClean="0">
                <a:solidFill>
                  <a:srgbClr val="0000FF"/>
                </a:solidFill>
              </a:rPr>
              <a:t>FREE</a:t>
            </a:r>
            <a:r>
              <a:rPr lang="ru-RU" sz="2800" b="1" dirty="0" smtClean="0">
                <a:solidFill>
                  <a:srgbClr val="0000FF"/>
                </a:solidFill>
              </a:rPr>
              <a:t>)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/>
              <a:t>– уникальная сеть экономических исследовательских центров региона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80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416824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9712" y="941140"/>
            <a:ext cx="5940660" cy="90921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b="1" dirty="0" smtClean="0">
                <a:latin typeface="Calibri" pitchFamily="34" charset="0"/>
                <a:cs typeface="Arial" pitchFamily="34" charset="0"/>
              </a:rPr>
              <a:t>Экономическое значение Швеции с точки зрения России (доля в общих показателях России, 2014)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32856" y="5017492"/>
            <a:ext cx="792088" cy="72008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Росс. </a:t>
            </a:r>
            <a:r>
              <a:rPr lang="ru-RU" altLang="ru-RU" sz="1300" dirty="0" err="1">
                <a:latin typeface="Calibri" pitchFamily="34" charset="0"/>
                <a:cs typeface="Arial" pitchFamily="34" charset="0"/>
              </a:rPr>
              <a:t>э</a:t>
            </a: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кспортв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28516" y="5027364"/>
            <a:ext cx="864096" cy="72008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Росс. </a:t>
            </a:r>
            <a:r>
              <a:rPr lang="ru-RU" altLang="ru-RU" sz="1300" dirty="0" err="1">
                <a:latin typeface="Calibri" pitchFamily="34" charset="0"/>
                <a:cs typeface="Arial" pitchFamily="34" charset="0"/>
              </a:rPr>
              <a:t>и</a:t>
            </a: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мп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из </a:t>
            </a: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Шв</a:t>
            </a:r>
            <a:endParaRPr lang="ru-RU" altLang="ru-RU" sz="13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71280" y="5137794"/>
            <a:ext cx="864096" cy="970112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Росс. </a:t>
            </a: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портф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в </a:t>
            </a: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157954" y="5137794"/>
            <a:ext cx="864096" cy="970112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Портф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 </a:t>
            </a: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>
                <a:latin typeface="Calibri" pitchFamily="34" charset="0"/>
                <a:cs typeface="Arial" pitchFamily="34" charset="0"/>
              </a:rPr>
              <a:t>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 РФ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932388" y="5137794"/>
            <a:ext cx="711696" cy="90921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Инвест. </a:t>
            </a: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>
                <a:latin typeface="Calibri" pitchFamily="34" charset="0"/>
                <a:cs typeface="Arial" pitchFamily="34" charset="0"/>
              </a:rPr>
              <a:t>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 РФ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029814" y="5145284"/>
            <a:ext cx="877794" cy="90921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Инвест. РФ.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>
                <a:latin typeface="Calibri" pitchFamily="34" charset="0"/>
                <a:cs typeface="Arial" pitchFamily="34" charset="0"/>
              </a:rPr>
              <a:t>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723856" y="5145283"/>
            <a:ext cx="915616" cy="1355529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Доля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 в мировом ВВП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639472" y="5145284"/>
            <a:ext cx="815900" cy="135552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Доля </a:t>
            </a:r>
            <a:r>
              <a:rPr lang="ru-RU" altLang="ru-RU" sz="13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300" dirty="0" smtClean="0">
                <a:latin typeface="Calibri" pitchFamily="34" charset="0"/>
                <a:cs typeface="Arial" pitchFamily="34" charset="0"/>
              </a:rPr>
              <a:t>. 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ru-RU" sz="1300" dirty="0" smtClean="0">
                <a:latin typeface="Calibri" pitchFamily="34" charset="0"/>
                <a:cs typeface="Arial" pitchFamily="34" charset="0"/>
              </a:rPr>
              <a:t>MSCI AWCI</a:t>
            </a:r>
            <a:endParaRPr lang="ru-RU" altLang="ru-RU" sz="1300" dirty="0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4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7312"/>
            <a:ext cx="8840854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987824" y="837312"/>
            <a:ext cx="3312368" cy="4771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 smtClean="0">
                <a:latin typeface="Calibri" pitchFamily="34" charset="0"/>
                <a:cs typeface="Arial" pitchFamily="34" charset="0"/>
              </a:rPr>
              <a:t>Экспорт Швеции в Россию, 2014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15716" y="1378092"/>
            <a:ext cx="1944216" cy="3247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Готовая продукция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43608" y="2038672"/>
            <a:ext cx="1944216" cy="3247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Хим. продукция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27584" y="4437112"/>
            <a:ext cx="1512168" cy="50405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Автомобили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63688" y="5085184"/>
            <a:ext cx="1323764" cy="3247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Генераторы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115344" y="5733380"/>
            <a:ext cx="1944216" cy="3745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Обор. для добычи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6%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283968" y="5715000"/>
            <a:ext cx="1179748" cy="83294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Грузовики, тяжелые машины, 10%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283968" y="5409952"/>
            <a:ext cx="936104" cy="305048"/>
          </a:xfrm>
          <a:prstGeom prst="rect">
            <a:avLst/>
          </a:prstGeom>
          <a:solidFill>
            <a:schemeClr val="accent4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altLang="ru-RU" sz="16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04048" y="4006192"/>
            <a:ext cx="1467780" cy="508180"/>
          </a:xfrm>
          <a:prstGeom prst="rect">
            <a:avLst/>
          </a:prstGeom>
          <a:solidFill>
            <a:srgbClr val="A6262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err="1" smtClean="0">
                <a:latin typeface="Calibri" pitchFamily="34" charset="0"/>
                <a:cs typeface="Arial" pitchFamily="34" charset="0"/>
              </a:rPr>
              <a:t>Телекомм</a:t>
            </a: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. оборудование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084168" y="1221140"/>
            <a:ext cx="2115852" cy="50818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Другая продукция машиностроения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88408" y="1755780"/>
            <a:ext cx="675692" cy="324768"/>
          </a:xfrm>
          <a:prstGeom prst="rect">
            <a:avLst/>
          </a:prstGeom>
          <a:solidFill>
            <a:srgbClr val="CCCC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Другое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79512" y="3404324"/>
            <a:ext cx="2312640" cy="38471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Промышленные товары</a:t>
            </a:r>
          </a:p>
        </p:txBody>
      </p:sp>
    </p:spTree>
    <p:extLst>
      <p:ext uri="{BB962C8B-B14F-4D97-AF65-F5344CB8AC3E}">
        <p14:creationId xmlns:p14="http://schemas.microsoft.com/office/powerpoint/2010/main" val="1155923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29" y="980728"/>
            <a:ext cx="7735451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90428" y="1128848"/>
            <a:ext cx="5868652" cy="574012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b="1" dirty="0" smtClean="0">
                <a:latin typeface="Calibri" pitchFamily="34" charset="0"/>
                <a:cs typeface="Arial" pitchFamily="34" charset="0"/>
              </a:rPr>
              <a:t>Шведские инвестиции в новые предприятия в России, янв. 2003 – авг. 2015. Общий объем 14,8 млрд </a:t>
            </a:r>
            <a:r>
              <a:rPr lang="ru-RU" altLang="ru-RU" b="1" dirty="0" err="1" smtClean="0">
                <a:latin typeface="Calibri" pitchFamily="34" charset="0"/>
                <a:cs typeface="Arial" pitchFamily="34" charset="0"/>
              </a:rPr>
              <a:t>долл</a:t>
            </a:r>
            <a:r>
              <a:rPr lang="ru-RU" altLang="ru-RU" b="1" dirty="0" smtClean="0">
                <a:latin typeface="Calibri" pitchFamily="34" charset="0"/>
                <a:cs typeface="Arial" pitchFamily="34" charset="0"/>
              </a:rPr>
              <a:t> США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45786" y="2060848"/>
            <a:ext cx="1260140" cy="3247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Calibri" pitchFamily="34" charset="0"/>
                <a:cs typeface="Arial" pitchFamily="34" charset="0"/>
              </a:rPr>
              <a:t>Фин. услуги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57029" y="2421084"/>
            <a:ext cx="1944216" cy="53874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Уголь, нефть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latin typeface="Calibri" pitchFamily="34" charset="0"/>
                <a:cs typeface="Arial" pitchFamily="34" charset="0"/>
              </a:rPr>
              <a:t>п</a:t>
            </a: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риродный газ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57029" y="3222136"/>
            <a:ext cx="1758787" cy="3247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err="1" smtClean="0">
                <a:latin typeface="Calibri" pitchFamily="34" charset="0"/>
                <a:cs typeface="Arial" pitchFamily="34" charset="0"/>
              </a:rPr>
              <a:t>Целлюлозобум</a:t>
            </a: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75656" y="4800972"/>
            <a:ext cx="1944216" cy="3247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Телекоммуникации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003123" y="5716060"/>
            <a:ext cx="2196244" cy="3247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Автомобилестроение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292080" y="4606192"/>
            <a:ext cx="1098122" cy="538740"/>
          </a:xfrm>
          <a:prstGeom prst="rect">
            <a:avLst/>
          </a:prstGeom>
          <a:solidFill>
            <a:srgbClr val="CC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err="1" smtClean="0">
                <a:latin typeface="Calibri" pitchFamily="34" charset="0"/>
                <a:cs typeface="Arial" pitchFamily="34" charset="0"/>
              </a:rPr>
              <a:t>Недви</a:t>
            </a: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err="1" smtClean="0">
                <a:latin typeface="Calibri" pitchFamily="34" charset="0"/>
                <a:cs typeface="Arial" pitchFamily="34" charset="0"/>
              </a:rPr>
              <a:t>жимость</a:t>
            </a:r>
            <a:endParaRPr lang="ru-RU" altLang="ru-RU" sz="16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142018" y="2956958"/>
            <a:ext cx="1251756" cy="530356"/>
          </a:xfrm>
          <a:prstGeom prst="rect">
            <a:avLst/>
          </a:prstGeom>
          <a:solidFill>
            <a:srgbClr val="3366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Потреб.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товары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207751" y="2424532"/>
            <a:ext cx="675692" cy="3247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Другое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275856" y="3861048"/>
            <a:ext cx="1180678" cy="324768"/>
          </a:xfrm>
          <a:prstGeom prst="rect">
            <a:avLst/>
          </a:prstGeom>
          <a:solidFill>
            <a:srgbClr val="66CC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Развлечения</a:t>
            </a:r>
          </a:p>
        </p:txBody>
      </p:sp>
    </p:spTree>
    <p:extLst>
      <p:ext uri="{BB962C8B-B14F-4D97-AF65-F5344CB8AC3E}">
        <p14:creationId xmlns:p14="http://schemas.microsoft.com/office/powerpoint/2010/main" val="2915743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4" y="909321"/>
            <a:ext cx="8680654" cy="5399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87824" y="909321"/>
            <a:ext cx="3456384" cy="4771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 smtClean="0">
                <a:latin typeface="Calibri" pitchFamily="34" charset="0"/>
                <a:cs typeface="Arial" pitchFamily="34" charset="0"/>
              </a:rPr>
              <a:t>Импорт Швеции из России, 2014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92152" y="1331392"/>
            <a:ext cx="2312640" cy="3247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Промышленные товары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06234" y="1772816"/>
            <a:ext cx="1971836" cy="3247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Хим. продукция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49914" y="2708920"/>
            <a:ext cx="2312640" cy="528732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Другое топливо и смазочные материалы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300192" y="4797152"/>
            <a:ext cx="1584176" cy="3247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Нефть-сырец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432351" y="1331392"/>
            <a:ext cx="1080120" cy="3247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Другое</a:t>
            </a:r>
          </a:p>
        </p:txBody>
      </p:sp>
    </p:spTree>
    <p:extLst>
      <p:ext uri="{BB962C8B-B14F-4D97-AF65-F5344CB8AC3E}">
        <p14:creationId xmlns:p14="http://schemas.microsoft.com/office/powerpoint/2010/main" val="2906021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91" y="981328"/>
            <a:ext cx="7147165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70902" y="1599380"/>
            <a:ext cx="1552365" cy="38946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Calibri" pitchFamily="34" charset="0"/>
                <a:cs typeface="Arial" pitchFamily="34" charset="0"/>
              </a:rPr>
              <a:t>Фин. услуги, 4%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09084" y="2636912"/>
            <a:ext cx="576064" cy="324768"/>
          </a:xfrm>
          <a:prstGeom prst="rect">
            <a:avLst/>
          </a:prstGeom>
          <a:solidFill>
            <a:srgbClr val="3399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ИКТ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23928" y="2462024"/>
            <a:ext cx="783704" cy="5203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err="1" smtClean="0">
                <a:latin typeface="Calibri" pitchFamily="34" charset="0"/>
                <a:cs typeface="Arial" pitchFamily="34" charset="0"/>
              </a:rPr>
              <a:t>Развлеч</a:t>
            </a: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491880" y="4581128"/>
            <a:ext cx="1863824" cy="324768"/>
          </a:xfrm>
          <a:prstGeom prst="rect">
            <a:avLst/>
          </a:prstGeom>
          <a:solidFill>
            <a:srgbClr val="A6262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Calibri" pitchFamily="34" charset="0"/>
                <a:cs typeface="Arial" pitchFamily="34" charset="0"/>
              </a:rPr>
              <a:t>Нефтепродукты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012758" y="981328"/>
            <a:ext cx="5868652" cy="574012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 smtClean="0">
                <a:latin typeface="Calibri" pitchFamily="34" charset="0"/>
                <a:cs typeface="Arial" pitchFamily="34" charset="0"/>
              </a:rPr>
              <a:t>Российские инвестиции в новые предприятия в Швеции, янв. 2003 – авг. 2015. Общий объем 767 млн </a:t>
            </a:r>
            <a:r>
              <a:rPr lang="ru-RU" altLang="ru-RU" sz="1600" b="1" dirty="0" err="1" smtClean="0">
                <a:latin typeface="Calibri" pitchFamily="34" charset="0"/>
                <a:cs typeface="Arial" pitchFamily="34" charset="0"/>
              </a:rPr>
              <a:t>долл</a:t>
            </a:r>
            <a:r>
              <a:rPr lang="ru-RU" altLang="ru-RU" sz="1600" b="1" dirty="0" smtClean="0">
                <a:latin typeface="Calibri" pitchFamily="34" charset="0"/>
                <a:cs typeface="Arial" pitchFamily="34" charset="0"/>
              </a:rPr>
              <a:t> США</a:t>
            </a:r>
          </a:p>
        </p:txBody>
      </p:sp>
    </p:spTree>
    <p:extLst>
      <p:ext uri="{BB962C8B-B14F-4D97-AF65-F5344CB8AC3E}">
        <p14:creationId xmlns:p14="http://schemas.microsoft.com/office/powerpoint/2010/main" val="314381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252272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19548" y="693722"/>
            <a:ext cx="5868652" cy="574012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b="1" dirty="0" smtClean="0">
                <a:latin typeface="Calibri" pitchFamily="34" charset="0"/>
                <a:cs typeface="Arial" pitchFamily="34" charset="0"/>
              </a:rPr>
              <a:t>Макроэкономические переменные России и прямые инвестиции из Швеции в Россию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37916" y="5589240"/>
            <a:ext cx="1737940" cy="605484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Общие потоки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инвестиций из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. В Россию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29218" y="5580770"/>
            <a:ext cx="1193186" cy="38946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ВВП России в </a:t>
            </a:r>
            <a:r>
              <a:rPr lang="ru-RU" altLang="ru-RU" sz="1200" dirty="0" err="1" smtClean="0">
                <a:latin typeface="Calibri" pitchFamily="34" charset="0"/>
                <a:cs typeface="Arial" pitchFamily="34" charset="0"/>
              </a:rPr>
              <a:t>долл</a:t>
            </a: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 США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56177" y="5631268"/>
            <a:ext cx="576063" cy="38946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Цены на нефть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092280" y="5631268"/>
            <a:ext cx="1368152" cy="38946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Инвестиции </a:t>
            </a:r>
            <a:r>
              <a:rPr lang="ru-RU" altLang="ru-RU" sz="12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. в Россию</a:t>
            </a:r>
          </a:p>
        </p:txBody>
      </p:sp>
    </p:spTree>
    <p:extLst>
      <p:ext uri="{BB962C8B-B14F-4D97-AF65-F5344CB8AC3E}">
        <p14:creationId xmlns:p14="http://schemas.microsoft.com/office/powerpoint/2010/main" val="2102906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3296"/>
            <a:ext cx="7901509" cy="504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1043608" y="3861048"/>
            <a:ext cx="81003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11760" y="1090576"/>
            <a:ext cx="5400600" cy="38946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latin typeface="Calibri" pitchFamily="34" charset="0"/>
                <a:cs typeface="Arial" pitchFamily="34" charset="0"/>
              </a:rPr>
              <a:t>Доходность шведских инвестиций, 2005-2014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15616" y="2636912"/>
            <a:ext cx="2448272" cy="122413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2400" dirty="0" smtClean="0">
                <a:latin typeface="Calibri" pitchFamily="34" charset="0"/>
                <a:cs typeface="Arial" pitchFamily="34" charset="0"/>
              </a:rPr>
              <a:t>Всего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2400" dirty="0" smtClean="0">
                <a:latin typeface="Calibri" pitchFamily="34" charset="0"/>
                <a:cs typeface="Arial" pitchFamily="34" charset="0"/>
              </a:rPr>
              <a:t>Всего без России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2400" dirty="0" smtClean="0">
                <a:latin typeface="Calibri" pitchFamily="34" charset="0"/>
                <a:cs typeface="Arial" pitchFamily="34" charset="0"/>
              </a:rPr>
              <a:t>Россия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15616" y="4005064"/>
            <a:ext cx="2448272" cy="1662832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ru-RU" altLang="ru-RU" sz="2400" dirty="0" smtClean="0">
                <a:latin typeface="Calibri" pitchFamily="34" charset="0"/>
                <a:cs typeface="Arial" pitchFamily="34" charset="0"/>
              </a:rPr>
              <a:t>Китай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ru-RU" altLang="ru-RU" sz="2400" dirty="0" smtClean="0">
                <a:latin typeface="Calibri" pitchFamily="34" charset="0"/>
                <a:cs typeface="Arial" pitchFamily="34" charset="0"/>
              </a:rPr>
              <a:t>Бразилия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ru-RU" altLang="ru-RU" sz="2400" dirty="0" smtClean="0">
                <a:latin typeface="Calibri" pitchFamily="34" charset="0"/>
                <a:cs typeface="Arial" pitchFamily="34" charset="0"/>
              </a:rPr>
              <a:t>Польша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ru-RU" altLang="ru-RU" sz="2400" dirty="0" smtClean="0">
                <a:latin typeface="Calibri" pitchFamily="34" charset="0"/>
                <a:cs typeface="Arial" pitchFamily="34" charset="0"/>
              </a:rPr>
              <a:t>Страны Балтии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270338" y="1944452"/>
            <a:ext cx="1071736" cy="36004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dirty="0" err="1" smtClean="0">
                <a:latin typeface="Calibri" pitchFamily="34" charset="0"/>
                <a:cs typeface="Arial" pitchFamily="34" charset="0"/>
              </a:rPr>
              <a:t>Средн</a:t>
            </a: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724128" y="1844824"/>
            <a:ext cx="1071736" cy="4596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dirty="0" err="1" smtClean="0">
                <a:latin typeface="Calibri" pitchFamily="34" charset="0"/>
                <a:cs typeface="Arial" pitchFamily="34" charset="0"/>
              </a:rPr>
              <a:t>Ст.откл</a:t>
            </a: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.</a:t>
            </a:r>
            <a:endParaRPr lang="ru-RU" altLang="ru-RU" sz="24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948264" y="1850616"/>
            <a:ext cx="1944216" cy="4596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dirty="0" err="1" smtClean="0">
                <a:latin typeface="Calibri" pitchFamily="34" charset="0"/>
                <a:cs typeface="Arial" pitchFamily="34" charset="0"/>
              </a:rPr>
              <a:t>Средн</a:t>
            </a: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/</a:t>
            </a:r>
            <a:r>
              <a:rPr lang="ru-RU" altLang="ru-RU" dirty="0" err="1" smtClean="0">
                <a:latin typeface="Calibri" pitchFamily="34" charset="0"/>
                <a:cs typeface="Arial" pitchFamily="34" charset="0"/>
              </a:rPr>
              <a:t>Ст.откл</a:t>
            </a:r>
            <a:r>
              <a:rPr lang="ru-RU" altLang="ru-RU" dirty="0" smtClean="0">
                <a:latin typeface="Calibri" pitchFamily="34" charset="0"/>
                <a:cs typeface="Arial" pitchFamily="34" charset="0"/>
              </a:rPr>
              <a:t>.</a:t>
            </a:r>
            <a:endParaRPr lang="ru-RU" altLang="ru-RU" sz="2400" dirty="0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10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992888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35696" y="260648"/>
            <a:ext cx="2808312" cy="4596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Общий уровень инвестиций компаний из Швеции в Россию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951016" y="260648"/>
            <a:ext cx="2808312" cy="4596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Общий уровень инвестиций компаний из России в Швецию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83768" y="747410"/>
            <a:ext cx="2808312" cy="3072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Инвестиции в новые предприятия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156176" y="818204"/>
            <a:ext cx="2808312" cy="236473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Инвестиции в новые предприятия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636168" y="1054678"/>
            <a:ext cx="2808312" cy="3072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Фирмы         Сделки            Всего        В среднем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                                       млн </a:t>
            </a:r>
            <a:r>
              <a:rPr lang="ru-RU" altLang="ru-RU" sz="1000" dirty="0" err="1" smtClean="0">
                <a:latin typeface="Calibri" pitchFamily="34" charset="0"/>
                <a:cs typeface="Arial" pitchFamily="34" charset="0"/>
              </a:rPr>
              <a:t>долл</a:t>
            </a: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    млн </a:t>
            </a:r>
            <a:r>
              <a:rPr lang="ru-RU" altLang="ru-RU" sz="1000" dirty="0" err="1" smtClean="0">
                <a:latin typeface="Calibri" pitchFamily="34" charset="0"/>
                <a:cs typeface="Arial" pitchFamily="34" charset="0"/>
              </a:rPr>
              <a:t>долл</a:t>
            </a: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altLang="ru-RU" sz="12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230416" y="1052080"/>
            <a:ext cx="2808312" cy="3072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Фирмы         Сделки            Всего        В среднем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                                       млн </a:t>
            </a:r>
            <a:r>
              <a:rPr lang="ru-RU" altLang="ru-RU" sz="1000" dirty="0" err="1" smtClean="0">
                <a:latin typeface="Calibri" pitchFamily="34" charset="0"/>
                <a:cs typeface="Arial" pitchFamily="34" charset="0"/>
              </a:rPr>
              <a:t>долл</a:t>
            </a: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    млн </a:t>
            </a:r>
            <a:r>
              <a:rPr lang="ru-RU" altLang="ru-RU" sz="1000" dirty="0" err="1" smtClean="0">
                <a:latin typeface="Calibri" pitchFamily="34" charset="0"/>
                <a:cs typeface="Arial" pitchFamily="34" charset="0"/>
              </a:rPr>
              <a:t>долл</a:t>
            </a: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altLang="ru-RU" sz="12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843808" y="4005064"/>
            <a:ext cx="2808312" cy="3072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Фирмы         Сделки            Всего        В среднем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                                       млн евро    млн евро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altLang="ru-RU" sz="12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335688" y="3998869"/>
            <a:ext cx="2808312" cy="3072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Фирмы         Сделки            Всего        В среднем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                                       млн евро    млн евро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altLang="ru-RU" sz="12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239852" y="3674064"/>
            <a:ext cx="2223864" cy="3072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Слияния и поглощения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627912" y="3672712"/>
            <a:ext cx="2223864" cy="3072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Слияния и поглощения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82961" y="1405235"/>
            <a:ext cx="563488" cy="202729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latin typeface="Calibri" pitchFamily="34" charset="0"/>
                <a:cs typeface="Arial" pitchFamily="34" charset="0"/>
              </a:rPr>
              <a:t>Всего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628481" y="1419113"/>
            <a:ext cx="563488" cy="202729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latin typeface="Calibri" pitchFamily="34" charset="0"/>
                <a:cs typeface="Arial" pitchFamily="34" charset="0"/>
              </a:rPr>
              <a:t>Всего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43608" y="4413696"/>
            <a:ext cx="563488" cy="202729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latin typeface="Calibri" pitchFamily="34" charset="0"/>
                <a:cs typeface="Arial" pitchFamily="34" charset="0"/>
              </a:rPr>
              <a:t>Всего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33814" y="4299605"/>
            <a:ext cx="563488" cy="202729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latin typeface="Calibri" pitchFamily="34" charset="0"/>
                <a:cs typeface="Arial" pitchFamily="34" charset="0"/>
              </a:rPr>
              <a:t>Всего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040209" y="1732172"/>
            <a:ext cx="1204391" cy="1858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Топ 10 компаний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043608" y="4619897"/>
            <a:ext cx="1204391" cy="1858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Топ 10 компаний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633814" y="1718931"/>
            <a:ext cx="1204391" cy="1858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Всего 8 компаний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733492" y="4616425"/>
            <a:ext cx="1204391" cy="1858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000" dirty="0" smtClean="0">
                <a:latin typeface="Calibri" pitchFamily="34" charset="0"/>
                <a:cs typeface="Arial" pitchFamily="34" charset="0"/>
              </a:rPr>
              <a:t>Всего 5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3022712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894528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19872" y="1124744"/>
            <a:ext cx="2664296" cy="4596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b="1" dirty="0" smtClean="0">
                <a:latin typeface="Calibri" pitchFamily="34" charset="0"/>
                <a:cs typeface="Arial" pitchFamily="34" charset="0"/>
              </a:rPr>
              <a:t>Данные по компаниям</a:t>
            </a:r>
            <a:endParaRPr lang="ru-RU" altLang="ru-RU" sz="2400" b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3688" y="5648238"/>
            <a:ext cx="1224136" cy="4596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400" dirty="0" smtClean="0">
                <a:latin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latin typeface="Calibri" pitchFamily="34" charset="0"/>
                <a:cs typeface="Arial" pitchFamily="34" charset="0"/>
              </a:rPr>
              <a:t>к</a:t>
            </a:r>
            <a:r>
              <a:rPr lang="ru-RU" altLang="ru-RU" sz="1400" dirty="0" smtClean="0">
                <a:latin typeface="Calibri" pitchFamily="34" charset="0"/>
                <a:cs typeface="Arial" pitchFamily="34" charset="0"/>
              </a:rPr>
              <a:t>упила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Calibri" pitchFamily="34" charset="0"/>
                <a:cs typeface="Arial" pitchFamily="34" charset="0"/>
              </a:rPr>
              <a:t>росс.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30632" y="5715000"/>
            <a:ext cx="1224136" cy="4596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400" dirty="0" smtClean="0">
                <a:latin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 err="1" smtClean="0">
                <a:latin typeface="Calibri" pitchFamily="34" charset="0"/>
                <a:cs typeface="Arial" pitchFamily="34" charset="0"/>
              </a:rPr>
              <a:t>инвест</a:t>
            </a:r>
            <a:r>
              <a:rPr lang="ru-RU" altLang="ru-RU" sz="1400" dirty="0" smtClean="0">
                <a:latin typeface="Calibri" pitchFamily="34" charset="0"/>
                <a:cs typeface="Arial" pitchFamily="34" charset="0"/>
              </a:rPr>
              <a:t>. 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latin typeface="Calibri" pitchFamily="34" charset="0"/>
                <a:cs typeface="Arial" pitchFamily="34" charset="0"/>
              </a:rPr>
              <a:t>Р</a:t>
            </a:r>
            <a:r>
              <a:rPr lang="ru-RU" altLang="ru-RU" sz="1400" dirty="0" smtClean="0">
                <a:latin typeface="Calibri" pitchFamily="34" charset="0"/>
                <a:cs typeface="Arial" pitchFamily="34" charset="0"/>
              </a:rPr>
              <a:t>осс.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60032" y="5705076"/>
            <a:ext cx="1224136" cy="4596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Calibri" pitchFamily="34" charset="0"/>
                <a:cs typeface="Arial" pitchFamily="34" charset="0"/>
              </a:rPr>
              <a:t>Росс.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latin typeface="Calibri" pitchFamily="34" charset="0"/>
                <a:cs typeface="Arial" pitchFamily="34" charset="0"/>
              </a:rPr>
              <a:t>к</a:t>
            </a:r>
            <a:r>
              <a:rPr lang="ru-RU" altLang="ru-RU" sz="1400" dirty="0" smtClean="0">
                <a:latin typeface="Calibri" pitchFamily="34" charset="0"/>
                <a:cs typeface="Arial" pitchFamily="34" charset="0"/>
              </a:rPr>
              <a:t>упила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Calibri" pitchFamily="34" charset="0"/>
                <a:cs typeface="Arial" pitchFamily="34" charset="0"/>
              </a:rPr>
              <a:t>швед.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516216" y="5715000"/>
            <a:ext cx="1224136" cy="4596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Calibri" pitchFamily="34" charset="0"/>
                <a:cs typeface="Arial" pitchFamily="34" charset="0"/>
              </a:rPr>
              <a:t>Росс.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 err="1" smtClean="0">
                <a:latin typeface="Calibri" pitchFamily="34" charset="0"/>
                <a:cs typeface="Arial" pitchFamily="34" charset="0"/>
              </a:rPr>
              <a:t>инвест</a:t>
            </a:r>
            <a:r>
              <a:rPr lang="ru-RU" altLang="ru-RU" sz="1400" dirty="0" smtClean="0">
                <a:latin typeface="Calibri" pitchFamily="34" charset="0"/>
                <a:cs typeface="Arial" pitchFamily="34" charset="0"/>
              </a:rPr>
              <a:t>. 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 err="1" smtClean="0">
                <a:latin typeface="Calibri" pitchFamily="34" charset="0"/>
                <a:cs typeface="Arial" pitchFamily="34" charset="0"/>
              </a:rPr>
              <a:t>Шв</a:t>
            </a:r>
            <a:r>
              <a:rPr lang="ru-RU" altLang="ru-RU" sz="1400" dirty="0" smtClean="0">
                <a:latin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9097" y="2348880"/>
            <a:ext cx="356345" cy="23762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altLang="ru-RU" sz="1200" b="1" dirty="0" err="1" smtClean="0">
                <a:latin typeface="Arial" pitchFamily="34" charset="0"/>
                <a:cs typeface="Arial" pitchFamily="34" charset="0"/>
              </a:rPr>
              <a:t>долл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 США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14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719593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83288" y="817901"/>
            <a:ext cx="6113048" cy="738891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latin typeface="Calibri" pitchFamily="34" charset="0"/>
                <a:cs typeface="Arial" pitchFamily="34" charset="0"/>
              </a:rPr>
              <a:t>Шведские прямые инвестиции и инвестиционный портфель в России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20072" y="5340605"/>
            <a:ext cx="1008112" cy="60867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latin typeface="Calibri" pitchFamily="34" charset="0"/>
                <a:cs typeface="Arial" pitchFamily="34" charset="0"/>
              </a:rPr>
              <a:t>Доля инвестиций в Россию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589960" y="5372147"/>
            <a:ext cx="1366416" cy="60867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latin typeface="Calibri" pitchFamily="34" charset="0"/>
                <a:cs typeface="Arial" pitchFamily="34" charset="0"/>
              </a:rPr>
              <a:t>Доля росс. портфеля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35696" y="5410662"/>
            <a:ext cx="1008112" cy="60867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latin typeface="Calibri" pitchFamily="34" charset="0"/>
                <a:cs typeface="Arial" pitchFamily="34" charset="0"/>
              </a:rPr>
              <a:t>Инвест. а Россию (млн </a:t>
            </a:r>
            <a:r>
              <a:rPr lang="ru-RU" altLang="ru-RU" sz="1100" dirty="0" err="1" smtClean="0">
                <a:latin typeface="Calibri" pitchFamily="34" charset="0"/>
                <a:cs typeface="Arial" pitchFamily="34" charset="0"/>
              </a:rPr>
              <a:t>долл</a:t>
            </a:r>
            <a:r>
              <a:rPr lang="ru-RU" altLang="ru-RU" sz="1100" dirty="0" smtClean="0">
                <a:latin typeface="Calibri" pitchFamily="34" charset="0"/>
                <a:cs typeface="Arial" pitchFamily="34" charset="0"/>
              </a:rPr>
              <a:t> США)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356124" y="5340605"/>
            <a:ext cx="1327200" cy="60867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latin typeface="Calibri" pitchFamily="34" charset="0"/>
                <a:cs typeface="Arial" pitchFamily="34" charset="0"/>
              </a:rPr>
              <a:t>Российский портфель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latin typeface="Calibri" pitchFamily="34" charset="0"/>
                <a:cs typeface="Arial" pitchFamily="34" charset="0"/>
              </a:rPr>
              <a:t>(млн </a:t>
            </a:r>
            <a:r>
              <a:rPr lang="ru-RU" altLang="ru-RU" sz="1100" dirty="0" err="1" smtClean="0">
                <a:latin typeface="Calibri" pitchFamily="34" charset="0"/>
                <a:cs typeface="Arial" pitchFamily="34" charset="0"/>
              </a:rPr>
              <a:t>долл</a:t>
            </a:r>
            <a:r>
              <a:rPr lang="ru-RU" altLang="ru-RU" sz="1100" dirty="0" smtClean="0">
                <a:latin typeface="Calibri" pitchFamily="34" charset="0"/>
                <a:cs typeface="Arial" pitchFamily="34" charset="0"/>
              </a:rPr>
              <a:t> США)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727852" y="1052736"/>
            <a:ext cx="283239" cy="3600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100" b="1" dirty="0" smtClean="0">
                <a:latin typeface="Arial" pitchFamily="34" charset="0"/>
                <a:cs typeface="Arial" pitchFamily="34" charset="0"/>
              </a:rPr>
              <a:t>Доля общего объема шведских акций за рубежом 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25858" y="1916832"/>
            <a:ext cx="356345" cy="23762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altLang="ru-RU" sz="1200" b="1" dirty="0" err="1" smtClean="0">
                <a:latin typeface="Arial" pitchFamily="34" charset="0"/>
                <a:cs typeface="Arial" pitchFamily="34" charset="0"/>
              </a:rPr>
              <a:t>долл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 США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2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1" y="188640"/>
            <a:ext cx="8398968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/>
              <a:t>Мир на переходном этапе</a:t>
            </a:r>
            <a:r>
              <a:rPr lang="sv-SE" sz="3200" dirty="0" smtClean="0"/>
              <a:t>=</a:t>
            </a:r>
            <a:r>
              <a:rPr lang="ru-RU" sz="3200" dirty="0" smtClean="0"/>
              <a:t>исследования </a:t>
            </a:r>
            <a:r>
              <a:rPr lang="sv-SE" sz="3200" dirty="0" smtClean="0"/>
              <a:t>SITE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052736"/>
            <a:ext cx="7499350" cy="4800600"/>
          </a:xfrm>
        </p:spPr>
        <p:txBody>
          <a:bodyPr/>
          <a:lstStyle/>
          <a:p>
            <a:r>
              <a:rPr lang="ru-RU" sz="2600" dirty="0" smtClean="0"/>
              <a:t>Чудо экономического роста, финансовый и экономический коллапс, глобальный сдвиг экономически мощных сил</a:t>
            </a:r>
            <a:endParaRPr lang="en-US" sz="2600" dirty="0"/>
          </a:p>
          <a:p>
            <a:r>
              <a:rPr lang="ru-RU" sz="2600" dirty="0" smtClean="0"/>
              <a:t>Коррупция и бизнес среда </a:t>
            </a:r>
            <a:endParaRPr lang="en-US" sz="2600" dirty="0"/>
          </a:p>
          <a:p>
            <a:r>
              <a:rPr lang="ru-RU" sz="2600" dirty="0" smtClean="0"/>
              <a:t>Распределение доходов, бедность и развитие</a:t>
            </a:r>
            <a:endParaRPr lang="en-US" sz="2600" dirty="0"/>
          </a:p>
          <a:p>
            <a:r>
              <a:rPr lang="ru-RU" sz="2600" dirty="0" smtClean="0"/>
              <a:t>Внутренние политические потрясения и экономика </a:t>
            </a:r>
            <a:endParaRPr lang="en-US" sz="2600" dirty="0"/>
          </a:p>
          <a:p>
            <a:r>
              <a:rPr lang="ru-RU" sz="2600" dirty="0" smtClean="0"/>
              <a:t>Религия и социально-экономические результаты</a:t>
            </a:r>
            <a:endParaRPr lang="en-US" sz="2600" dirty="0"/>
          </a:p>
          <a:p>
            <a:r>
              <a:rPr lang="ru-RU" sz="2600" dirty="0" smtClean="0"/>
              <a:t>Международные организации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 smtClean="0"/>
              <a:t>(</a:t>
            </a:r>
            <a:r>
              <a:rPr lang="ru-RU" sz="2600" dirty="0" smtClean="0"/>
              <a:t>Пере</a:t>
            </a:r>
            <a:r>
              <a:rPr lang="en-US" sz="2600" dirty="0" smtClean="0"/>
              <a:t>-)</a:t>
            </a:r>
            <a:r>
              <a:rPr lang="ru-RU" sz="2600" dirty="0" smtClean="0"/>
              <a:t>оценка</a:t>
            </a:r>
            <a:r>
              <a:rPr lang="en-US" sz="2600" dirty="0" smtClean="0"/>
              <a:t> </a:t>
            </a:r>
            <a:r>
              <a:rPr lang="ru-RU" sz="2600" dirty="0" smtClean="0"/>
              <a:t>истории</a:t>
            </a:r>
            <a:endParaRPr lang="en-US" sz="2600" dirty="0"/>
          </a:p>
          <a:p>
            <a:r>
              <a:rPr lang="ru-RU" sz="2600" dirty="0" smtClean="0"/>
              <a:t>Энергетика, кризис или революция</a:t>
            </a:r>
            <a:endParaRPr lang="en-US" dirty="0" smtClean="0"/>
          </a:p>
        </p:txBody>
      </p:sp>
      <p:pic>
        <p:nvPicPr>
          <p:cNvPr id="4" name="Bildobjekt 3" descr="SITE_295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4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" y="909320"/>
            <a:ext cx="8841720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83288" y="946186"/>
            <a:ext cx="7049152" cy="738891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latin typeface="Calibri" pitchFamily="34" charset="0"/>
                <a:cs typeface="Arial" pitchFamily="34" charset="0"/>
              </a:rPr>
              <a:t>Индекс РТС и портфель инвестиций из Швеции в Россию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25012" y="5917318"/>
            <a:ext cx="1531164" cy="58349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Швед. портфель в России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419872" y="5917229"/>
            <a:ext cx="864096" cy="464099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Calibri" pitchFamily="34" charset="0"/>
                <a:cs typeface="Arial" pitchFamily="34" charset="0"/>
              </a:rPr>
              <a:t>Индекс РТС</a:t>
            </a:r>
          </a:p>
        </p:txBody>
      </p:sp>
    </p:spTree>
    <p:extLst>
      <p:ext uri="{BB962C8B-B14F-4D97-AF65-F5344CB8AC3E}">
        <p14:creationId xmlns:p14="http://schemas.microsoft.com/office/powerpoint/2010/main" val="2754626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9632" y="23488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должна сделать Россия для диверсификации и модернизации экономики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013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333375"/>
            <a:ext cx="799288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Институциональные условия в России и др.</a:t>
            </a:r>
            <a:endParaRPr lang="en-US" sz="32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45058" name="Bildobjekt 3" descr="SITE_29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4163"/>
            <a:ext cx="84994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91880" y="1354578"/>
            <a:ext cx="2664296" cy="4596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b="1" dirty="0" smtClean="0">
                <a:solidFill>
                  <a:srgbClr val="0099FF"/>
                </a:solidFill>
                <a:latin typeface="Calibri" pitchFamily="34" charset="0"/>
                <a:cs typeface="Arial" pitchFamily="34" charset="0"/>
              </a:rPr>
              <a:t>БРИКС, Чили и Турция</a:t>
            </a:r>
            <a:endParaRPr lang="ru-RU" altLang="ru-RU" sz="2400" b="1" dirty="0" smtClean="0">
              <a:solidFill>
                <a:srgbClr val="0099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98032" y="2111644"/>
            <a:ext cx="792088" cy="309243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 smtClean="0">
                <a:latin typeface="Calibri" pitchFamily="34" charset="0"/>
                <a:cs typeface="Arial" pitchFamily="34" charset="0"/>
              </a:rPr>
              <a:t>Россия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84316" y="2129107"/>
            <a:ext cx="1080120" cy="429419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 smtClean="0">
                <a:latin typeface="Calibri" pitchFamily="34" charset="0"/>
                <a:cs typeface="Arial" pitchFamily="34" charset="0"/>
              </a:rPr>
              <a:t>В среднем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87624" y="5485166"/>
            <a:ext cx="1298178" cy="4596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Calibri" pitchFamily="34" charset="0"/>
                <a:cs typeface="Arial" pitchFamily="34" charset="0"/>
              </a:rPr>
              <a:t>Право голоса и подотчетность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85802" y="5513210"/>
            <a:ext cx="1145778" cy="863247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Calibri" pitchFamily="34" charset="0"/>
                <a:cs typeface="Arial" pitchFamily="34" charset="0"/>
              </a:rPr>
              <a:t>Полит. стабильность,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>
                <a:latin typeface="Calibri" pitchFamily="34" charset="0"/>
                <a:cs typeface="Arial" pitchFamily="34" charset="0"/>
              </a:rPr>
              <a:t>о</a:t>
            </a:r>
            <a:r>
              <a:rPr lang="ru-RU" altLang="ru-RU" sz="1200" b="1" dirty="0" smtClean="0">
                <a:latin typeface="Calibri" pitchFamily="34" charset="0"/>
                <a:cs typeface="Arial" pitchFamily="34" charset="0"/>
              </a:rPr>
              <a:t>тсутствие волнений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13324" y="5513210"/>
            <a:ext cx="1298178" cy="45966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Calibri" pitchFamily="34" charset="0"/>
                <a:cs typeface="Arial" pitchFamily="34" charset="0"/>
              </a:rPr>
              <a:t>Эффективность правительства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24028" y="5485166"/>
            <a:ext cx="1044116" cy="738891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>
                <a:latin typeface="Calibri" pitchFamily="34" charset="0"/>
                <a:cs typeface="Arial" pitchFamily="34" charset="0"/>
              </a:rPr>
              <a:t>К</a:t>
            </a:r>
            <a:r>
              <a:rPr lang="ru-RU" altLang="ru-RU" sz="1200" b="1" dirty="0" smtClean="0">
                <a:latin typeface="Calibri" pitchFamily="34" charset="0"/>
                <a:cs typeface="Arial" pitchFamily="34" charset="0"/>
              </a:rPr>
              <a:t>ачество  </a:t>
            </a:r>
            <a:r>
              <a:rPr lang="ru-RU" altLang="ru-RU" sz="1200" b="1" dirty="0" err="1" smtClean="0">
                <a:latin typeface="Calibri" pitchFamily="34" charset="0"/>
                <a:cs typeface="Arial" pitchFamily="34" charset="0"/>
              </a:rPr>
              <a:t>законода-тельства</a:t>
            </a:r>
            <a:endParaRPr lang="ru-RU" altLang="ru-RU" sz="1200" b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868144" y="5513210"/>
            <a:ext cx="1179748" cy="738891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Calibri" pitchFamily="34" charset="0"/>
                <a:cs typeface="Arial" pitchFamily="34" charset="0"/>
              </a:rPr>
              <a:t>Верховенство права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223608" y="5485166"/>
            <a:ext cx="1044116" cy="738891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Calibri" pitchFamily="34" charset="0"/>
                <a:cs typeface="Arial" pitchFamily="34" charset="0"/>
              </a:rPr>
              <a:t>Контроль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31781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Области институциональных реформ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+mj-cs"/>
            </a:endParaRPr>
          </a:p>
        </p:txBody>
      </p:sp>
      <p:pic>
        <p:nvPicPr>
          <p:cNvPr id="27650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700808"/>
            <a:ext cx="7800867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517232"/>
            <a:ext cx="180020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Гос. управление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5445224"/>
            <a:ext cx="180020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/>
              <a:t>Верховен-ство</a:t>
            </a:r>
            <a:r>
              <a:rPr lang="ru-RU" sz="2400" dirty="0" smtClean="0"/>
              <a:t> права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5445224"/>
            <a:ext cx="180020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Коррупция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24216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Не только экономика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…</a:t>
            </a:r>
          </a:p>
        </p:txBody>
      </p:sp>
      <p:pic>
        <p:nvPicPr>
          <p:cNvPr id="27650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700808"/>
            <a:ext cx="7920880" cy="475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1911" y="1780332"/>
            <a:ext cx="2740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Разница 12 лет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88224" y="2276872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596336" y="234888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99792" y="5805264"/>
            <a:ext cx="2016224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Гражданские свободы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940152" y="5805264"/>
            <a:ext cx="3024335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Продолжительность жизни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5695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Спасибо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!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28750" y="2214563"/>
            <a:ext cx="7407275" cy="2579687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 smtClean="0"/>
              <a:t>Торбьорн</a:t>
            </a:r>
            <a:r>
              <a:rPr lang="ru-RU" sz="2800" dirty="0" smtClean="0"/>
              <a:t> Беккер</a:t>
            </a:r>
            <a:endParaRPr lang="en-US" sz="2800" dirty="0" smtClean="0"/>
          </a:p>
          <a:p>
            <a:pPr marL="26988" eaLnBrk="1" hangingPunct="1">
              <a:buFont typeface="Wingdings 2" charset="2"/>
              <a:buNone/>
              <a:defRPr/>
            </a:pPr>
            <a:r>
              <a:rPr lang="ru-RU" sz="2000" b="1" dirty="0" smtClean="0">
                <a:solidFill>
                  <a:srgbClr val="320E04"/>
                </a:solidFill>
              </a:rPr>
              <a:t>Директор, Стокгольмский институт переходной экономики </a:t>
            </a:r>
            <a:r>
              <a:rPr lang="en-US" sz="2000" b="1" dirty="0" smtClean="0">
                <a:solidFill>
                  <a:srgbClr val="320E04"/>
                </a:solidFill>
              </a:rPr>
              <a:t>(SITE) </a:t>
            </a:r>
          </a:p>
          <a:p>
            <a:pPr marL="26988" eaLnBrk="1" hangingPunct="1">
              <a:buFont typeface="Wingdings 2" charset="2"/>
              <a:buNone/>
              <a:defRPr/>
            </a:pPr>
            <a:r>
              <a:rPr lang="en-US" sz="2000" b="1" dirty="0" smtClean="0">
                <a:solidFill>
                  <a:srgbClr val="320E04"/>
                </a:solidFill>
              </a:rPr>
              <a:t>@ </a:t>
            </a:r>
            <a:r>
              <a:rPr lang="ru-RU" sz="2000" b="1" dirty="0" smtClean="0">
                <a:solidFill>
                  <a:srgbClr val="320E04"/>
                </a:solidFill>
              </a:rPr>
              <a:t>Стокгольмская школа экономики</a:t>
            </a:r>
            <a:endParaRPr lang="en-US" sz="2000" b="1" dirty="0" smtClean="0">
              <a:solidFill>
                <a:srgbClr val="320E04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www.hhs.se/site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torbjorn.becker@hhs.se</a:t>
            </a:r>
            <a:endParaRPr lang="en-US" sz="2400" dirty="0"/>
          </a:p>
        </p:txBody>
      </p:sp>
      <p:pic>
        <p:nvPicPr>
          <p:cNvPr id="75779" name="Bildobjekt 3" descr="SITE_29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4786313"/>
            <a:ext cx="20478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3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ext Box 24"/>
          <p:cNvSpPr txBox="1">
            <a:spLocks noChangeArrowheads="1"/>
          </p:cNvSpPr>
          <p:nvPr/>
        </p:nvSpPr>
        <p:spPr bwMode="auto">
          <a:xfrm>
            <a:off x="2824163" y="1287463"/>
            <a:ext cx="22526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100"/>
          </a:p>
        </p:txBody>
      </p:sp>
      <p:sp>
        <p:nvSpPr>
          <p:cNvPr id="7182" name="Text Box 25"/>
          <p:cNvSpPr txBox="1">
            <a:spLocks noChangeArrowheads="1"/>
          </p:cNvSpPr>
          <p:nvPr/>
        </p:nvSpPr>
        <p:spPr bwMode="auto">
          <a:xfrm>
            <a:off x="3095836" y="91852"/>
            <a:ext cx="2772308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 err="1" smtClean="0">
                <a:solidFill>
                  <a:srgbClr val="0000FF"/>
                </a:solidFill>
                <a:latin typeface="Verdana" pitchFamily="34" charset="0"/>
              </a:rPr>
              <a:t>Хлоя</a:t>
            </a:r>
            <a:r>
              <a:rPr lang="ru-RU" sz="1100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ru-RU" sz="1100" b="1" dirty="0" err="1">
                <a:solidFill>
                  <a:srgbClr val="0000FF"/>
                </a:solidFill>
                <a:latin typeface="Verdana" pitchFamily="34" charset="0"/>
              </a:rPr>
              <a:t>Л</a:t>
            </a:r>
            <a:r>
              <a:rPr lang="ru-RU" sz="1100" b="1" dirty="0" err="1" smtClean="0">
                <a:solidFill>
                  <a:srgbClr val="0000FF"/>
                </a:solidFill>
                <a:latin typeface="Verdana" pitchFamily="34" charset="0"/>
              </a:rPr>
              <a:t>екок</a:t>
            </a:r>
            <a:endParaRPr lang="en-US" sz="1100" b="1" dirty="0">
              <a:solidFill>
                <a:srgbClr val="0000FF"/>
              </a:solidFill>
              <a:latin typeface="Verdana" pitchFamily="34" charset="0"/>
            </a:endParaRPr>
          </a:p>
          <a:p>
            <a:r>
              <a:rPr lang="en-US" sz="1100" b="1" dirty="0">
                <a:solidFill>
                  <a:srgbClr val="CC0000"/>
                </a:solidFill>
                <a:latin typeface="Verdana" pitchFamily="34" charset="0"/>
              </a:rPr>
              <a:t>Ph.D. SSE 2003</a:t>
            </a:r>
          </a:p>
          <a:p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Энергетика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орг. производства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и антимонопольные вопросы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  <a:p>
            <a:r>
              <a:rPr lang="ru-RU" sz="1100" b="1" dirty="0">
                <a:solidFill>
                  <a:srgbClr val="CC0000"/>
                </a:solidFill>
                <a:latin typeface="Verdana" pitchFamily="34" charset="0"/>
              </a:rPr>
              <a:t>э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кспериментальна </a:t>
            </a:r>
          </a:p>
          <a:p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экономика</a:t>
            </a:r>
            <a:r>
              <a:rPr lang="en-US" sz="1100" b="1" dirty="0">
                <a:solidFill>
                  <a:srgbClr val="CC0000"/>
                </a:solidFill>
                <a:latin typeface="Verdana" pitchFamily="34" charset="0"/>
              </a:rPr>
              <a:t/>
            </a:r>
            <a:br>
              <a:rPr lang="en-US" sz="1100" b="1" dirty="0">
                <a:solidFill>
                  <a:srgbClr val="CC0000"/>
                </a:solidFill>
                <a:latin typeface="Verdana" pitchFamily="34" charset="0"/>
              </a:rPr>
            </a:b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183" name="Text Box 26"/>
          <p:cNvSpPr txBox="1">
            <a:spLocks noChangeArrowheads="1"/>
          </p:cNvSpPr>
          <p:nvPr/>
        </p:nvSpPr>
        <p:spPr bwMode="auto">
          <a:xfrm>
            <a:off x="1259632" y="3717032"/>
            <a:ext cx="23050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 err="1" smtClean="0">
                <a:solidFill>
                  <a:srgbClr val="CC0000"/>
                </a:solidFill>
                <a:latin typeface="Verdana" pitchFamily="34" charset="0"/>
              </a:rPr>
              <a:t>Ина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ru-RU" sz="1100" b="1" dirty="0" err="1">
                <a:solidFill>
                  <a:srgbClr val="CC0000"/>
                </a:solidFill>
                <a:latin typeface="Verdana" pitchFamily="34" charset="0"/>
              </a:rPr>
              <a:t>Г</a:t>
            </a:r>
            <a:r>
              <a:rPr lang="ru-RU" sz="1100" b="1" dirty="0" err="1" smtClean="0">
                <a:solidFill>
                  <a:srgbClr val="CC0000"/>
                </a:solidFill>
                <a:latin typeface="Verdana" pitchFamily="34" charset="0"/>
              </a:rPr>
              <a:t>ангули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  <a:p>
            <a:r>
              <a:rPr lang="en-US" sz="1100" b="1" dirty="0">
                <a:solidFill>
                  <a:srgbClr val="CC0000"/>
                </a:solidFill>
                <a:latin typeface="Verdana" pitchFamily="34" charset="0"/>
              </a:rPr>
              <a:t>Ph.D.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Гарвард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 2012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  <a:p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Экономика труда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экономика науки и инноваций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184" name="Text Box 27"/>
          <p:cNvSpPr txBox="1">
            <a:spLocks noChangeArrowheads="1"/>
          </p:cNvSpPr>
          <p:nvPr/>
        </p:nvSpPr>
        <p:spPr bwMode="auto">
          <a:xfrm>
            <a:off x="1187624" y="1127359"/>
            <a:ext cx="316865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 err="1" smtClean="0">
                <a:solidFill>
                  <a:srgbClr val="0000FF"/>
                </a:solidFill>
                <a:latin typeface="Verdana" pitchFamily="34" charset="0"/>
              </a:rPr>
              <a:t>Йеспер</a:t>
            </a:r>
            <a:r>
              <a:rPr lang="ru-RU" sz="1100" b="1" dirty="0" smtClean="0">
                <a:solidFill>
                  <a:srgbClr val="0000FF"/>
                </a:solidFill>
                <a:latin typeface="Verdana" pitchFamily="34" charset="0"/>
              </a:rPr>
              <a:t> Руан</a:t>
            </a:r>
            <a:endParaRPr lang="en-US" sz="1100" b="1" dirty="0">
              <a:solidFill>
                <a:srgbClr val="0000FF"/>
              </a:solidFill>
              <a:latin typeface="Verdana" pitchFamily="34" charset="0"/>
            </a:endParaRPr>
          </a:p>
          <a:p>
            <a:r>
              <a:rPr lang="en-US" sz="1100" b="1" dirty="0">
                <a:solidFill>
                  <a:srgbClr val="CC0000"/>
                </a:solidFill>
                <a:latin typeface="Verdana" pitchFamily="34" charset="0"/>
              </a:rPr>
              <a:t>Ph.D.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Ун-т Стокгольма 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2002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  <a:p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Политэкономия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обществ. хоз-во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неравенство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долгосрочное развитие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185" name="Text Box 28"/>
          <p:cNvSpPr txBox="1">
            <a:spLocks noChangeArrowheads="1"/>
          </p:cNvSpPr>
          <p:nvPr/>
        </p:nvSpPr>
        <p:spPr bwMode="auto">
          <a:xfrm>
            <a:off x="179512" y="2204864"/>
            <a:ext cx="158472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00FF"/>
                </a:solidFill>
                <a:latin typeface="Verdana" pitchFamily="34" charset="0"/>
              </a:rPr>
              <a:t>Елена </a:t>
            </a:r>
            <a:r>
              <a:rPr lang="ru-RU" sz="1100" b="1" dirty="0" err="1" smtClean="0">
                <a:solidFill>
                  <a:srgbClr val="0000FF"/>
                </a:solidFill>
                <a:latin typeface="Verdana" pitchFamily="34" charset="0"/>
              </a:rPr>
              <a:t>Пальцева</a:t>
            </a:r>
            <a:endParaRPr lang="en-US" sz="1100" b="1" dirty="0">
              <a:solidFill>
                <a:srgbClr val="0000FF"/>
              </a:solidFill>
              <a:latin typeface="Verdana" pitchFamily="34" charset="0"/>
            </a:endParaRPr>
          </a:p>
          <a:p>
            <a:r>
              <a:rPr lang="en-US" sz="1100" b="1" dirty="0">
                <a:solidFill>
                  <a:srgbClr val="CC0000"/>
                </a:solidFill>
                <a:latin typeface="Verdana" pitchFamily="34" charset="0"/>
              </a:rPr>
              <a:t>Ph.D. 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SSE 2009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  <a:p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Политэкономия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организация промышленных предприятий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186" name="Text Box 29"/>
          <p:cNvSpPr txBox="1">
            <a:spLocks noChangeArrowheads="1"/>
          </p:cNvSpPr>
          <p:nvPr/>
        </p:nvSpPr>
        <p:spPr bwMode="auto">
          <a:xfrm>
            <a:off x="1187624" y="5157192"/>
            <a:ext cx="26650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 err="1" smtClean="0">
                <a:solidFill>
                  <a:srgbClr val="CC0000"/>
                </a:solidFill>
                <a:latin typeface="Verdana" pitchFamily="34" charset="0"/>
              </a:rPr>
              <a:t>Леннарт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ru-RU" sz="1100" b="1" dirty="0" err="1" smtClean="0">
                <a:solidFill>
                  <a:srgbClr val="CC0000"/>
                </a:solidFill>
                <a:latin typeface="Verdana" pitchFamily="34" charset="0"/>
              </a:rPr>
              <a:t>Сэмюэльсон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 </a:t>
            </a:r>
          </a:p>
          <a:p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Ph.D</a:t>
            </a:r>
            <a:r>
              <a:rPr lang="en-US" sz="1100" b="1" dirty="0">
                <a:solidFill>
                  <a:srgbClr val="CC0000"/>
                </a:solidFill>
                <a:latin typeface="Verdana" pitchFamily="34" charset="0"/>
              </a:rPr>
              <a:t>. SSE 1996</a:t>
            </a:r>
          </a:p>
          <a:p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Социальная, экономическая и военная история России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187" name="Text Box 35"/>
          <p:cNvSpPr txBox="1">
            <a:spLocks noChangeArrowheads="1"/>
          </p:cNvSpPr>
          <p:nvPr/>
        </p:nvSpPr>
        <p:spPr bwMode="auto">
          <a:xfrm>
            <a:off x="5076056" y="5589240"/>
            <a:ext cx="2952056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100" b="1" dirty="0" err="1" smtClean="0">
                <a:solidFill>
                  <a:srgbClr val="0000FF"/>
                </a:solidFill>
                <a:latin typeface="Verdana" pitchFamily="34" charset="0"/>
              </a:rPr>
              <a:t>Джанкарло</a:t>
            </a:r>
            <a:r>
              <a:rPr lang="ru-RU" sz="1100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Verdana" pitchFamily="34" charset="0"/>
              </a:rPr>
              <a:t>Спаньоло</a:t>
            </a:r>
            <a:endParaRPr lang="en-US" sz="1100" b="1" dirty="0">
              <a:solidFill>
                <a:srgbClr val="0000FF"/>
              </a:solidFill>
              <a:latin typeface="Verdana" pitchFamily="34" charset="0"/>
            </a:endParaRPr>
          </a:p>
          <a:p>
            <a:pPr algn="r"/>
            <a:r>
              <a:rPr lang="en-US" sz="1100" b="1" dirty="0">
                <a:solidFill>
                  <a:srgbClr val="CC0000"/>
                </a:solidFill>
                <a:latin typeface="Verdana" pitchFamily="34" charset="0"/>
              </a:rPr>
              <a:t>Ph.D. SSE 1999</a:t>
            </a:r>
          </a:p>
          <a:p>
            <a:pPr algn="r"/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Орг. пр-ва и антимонопольные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корпоративные финансы и управление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экспериментальна экономика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право и экономика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закупки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188" name="Text Box 36"/>
          <p:cNvSpPr txBox="1">
            <a:spLocks noChangeArrowheads="1"/>
          </p:cNvSpPr>
          <p:nvPr/>
        </p:nvSpPr>
        <p:spPr bwMode="auto">
          <a:xfrm>
            <a:off x="7164288" y="4149080"/>
            <a:ext cx="187218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100" b="1" dirty="0" err="1" smtClean="0">
                <a:solidFill>
                  <a:srgbClr val="0000FF"/>
                </a:solidFill>
                <a:latin typeface="Verdana" pitchFamily="34" charset="0"/>
              </a:rPr>
              <a:t>Андерш</a:t>
            </a:r>
            <a:r>
              <a:rPr lang="ru-RU" sz="1100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Verdana" pitchFamily="34" charset="0"/>
              </a:rPr>
              <a:t>Олофсгард</a:t>
            </a:r>
            <a:endParaRPr lang="en-US" sz="1100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 algn="r"/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Ph.D</a:t>
            </a:r>
            <a:r>
              <a:rPr lang="en-US" sz="1100" b="1" dirty="0">
                <a:solidFill>
                  <a:srgbClr val="CC0000"/>
                </a:solidFill>
                <a:latin typeface="Verdana" pitchFamily="34" charset="0"/>
              </a:rPr>
              <a:t>. 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SU 2001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  <a:p>
            <a:pPr algn="r"/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Политэкономия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</a:t>
            </a:r>
          </a:p>
          <a:p>
            <a:pPr algn="r"/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развитие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прикладная микроэкономика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.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189" name="Text Box 37"/>
          <p:cNvSpPr txBox="1">
            <a:spLocks noChangeArrowheads="1"/>
          </p:cNvSpPr>
          <p:nvPr/>
        </p:nvSpPr>
        <p:spPr bwMode="auto">
          <a:xfrm>
            <a:off x="5557090" y="2492896"/>
            <a:ext cx="18954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Дженни </a:t>
            </a:r>
            <a:r>
              <a:rPr lang="ru-RU" sz="1100" b="1" dirty="0" err="1" smtClean="0">
                <a:solidFill>
                  <a:srgbClr val="CC0000"/>
                </a:solidFill>
                <a:latin typeface="Verdana" pitchFamily="34" charset="0"/>
              </a:rPr>
              <a:t>Саймон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  <a:p>
            <a:pPr algn="r"/>
            <a:r>
              <a:rPr lang="en-US" sz="1100" b="1" dirty="0">
                <a:solidFill>
                  <a:srgbClr val="CC0000"/>
                </a:solidFill>
                <a:latin typeface="Verdana" pitchFamily="34" charset="0"/>
              </a:rPr>
              <a:t>Ph.D. 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MIT 2012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  <a:p>
            <a:pPr algn="r"/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Фискальная политика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макроэкономика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err="1" smtClean="0">
                <a:solidFill>
                  <a:srgbClr val="CC0000"/>
                </a:solidFill>
                <a:latin typeface="Verdana" pitchFamily="34" charset="0"/>
              </a:rPr>
              <a:t>госфинансирование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190" name="Text Box 38"/>
          <p:cNvSpPr txBox="1">
            <a:spLocks noChangeArrowheads="1"/>
          </p:cNvSpPr>
          <p:nvPr/>
        </p:nvSpPr>
        <p:spPr bwMode="auto">
          <a:xfrm>
            <a:off x="5796136" y="1340768"/>
            <a:ext cx="302577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Марике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ru-RU" sz="1100" b="1" dirty="0" err="1" smtClean="0">
                <a:solidFill>
                  <a:srgbClr val="CC0000"/>
                </a:solidFill>
                <a:latin typeface="Verdana" pitchFamily="34" charset="0"/>
              </a:rPr>
              <a:t>Хейзентруит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(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неполная </a:t>
            </a:r>
            <a:r>
              <a:rPr lang="ru-RU" sz="1100" b="1" dirty="0" err="1" smtClean="0">
                <a:solidFill>
                  <a:srgbClr val="CC0000"/>
                </a:solidFill>
                <a:latin typeface="Verdana" pitchFamily="34" charset="0"/>
              </a:rPr>
              <a:t>зантость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)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  <a:p>
            <a:pPr algn="r"/>
            <a:r>
              <a:rPr lang="en-US" sz="1100" b="1" dirty="0">
                <a:solidFill>
                  <a:srgbClr val="CC0000"/>
                </a:solidFill>
                <a:latin typeface="Verdana" pitchFamily="34" charset="0"/>
              </a:rPr>
              <a:t>Ph.D. LSE 2007</a:t>
            </a:r>
          </a:p>
          <a:p>
            <a:pPr algn="r"/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Организационная эк-ка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поведенческая эк-ка, развитие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191" name="Text Box 39"/>
          <p:cNvSpPr txBox="1">
            <a:spLocks noChangeArrowheads="1"/>
          </p:cNvSpPr>
          <p:nvPr/>
        </p:nvSpPr>
        <p:spPr bwMode="auto">
          <a:xfrm>
            <a:off x="5220072" y="188640"/>
            <a:ext cx="230569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100" b="1" dirty="0" err="1" smtClean="0">
                <a:solidFill>
                  <a:srgbClr val="0000FF"/>
                </a:solidFill>
                <a:latin typeface="Verdana" pitchFamily="34" charset="0"/>
              </a:rPr>
              <a:t>Торбьорн</a:t>
            </a:r>
            <a:r>
              <a:rPr lang="ru-RU" sz="1100" b="1" dirty="0" smtClean="0">
                <a:solidFill>
                  <a:srgbClr val="0000FF"/>
                </a:solidFill>
                <a:latin typeface="Verdana" pitchFamily="34" charset="0"/>
              </a:rPr>
              <a:t> Беккер</a:t>
            </a:r>
            <a:endParaRPr lang="en-US" sz="1100" b="1" dirty="0">
              <a:solidFill>
                <a:srgbClr val="0000FF"/>
              </a:solidFill>
              <a:latin typeface="Verdana" pitchFamily="34" charset="0"/>
            </a:endParaRPr>
          </a:p>
          <a:p>
            <a:pPr algn="r"/>
            <a:r>
              <a:rPr lang="en-US" sz="1100" b="1" dirty="0">
                <a:solidFill>
                  <a:srgbClr val="CC0000"/>
                </a:solidFill>
                <a:latin typeface="Verdana" pitchFamily="34" charset="0"/>
              </a:rPr>
              <a:t>Ph.D. SSE 1995</a:t>
            </a:r>
          </a:p>
          <a:p>
            <a:pPr algn="r"/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Макро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финансовые рынки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endParaRPr lang="ru-RU" sz="1100" b="1" dirty="0" smtClean="0">
              <a:solidFill>
                <a:srgbClr val="CC0000"/>
              </a:solidFill>
              <a:latin typeface="Verdana" pitchFamily="34" charset="0"/>
            </a:endParaRPr>
          </a:p>
          <a:p>
            <a:pPr algn="r"/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развитие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2771800" y="2204864"/>
            <a:ext cx="165618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00FF"/>
                </a:solidFill>
                <a:latin typeface="Verdana" pitchFamily="34" charset="0"/>
              </a:rPr>
              <a:t>Мария </a:t>
            </a:r>
            <a:r>
              <a:rPr lang="ru-RU" sz="1100" b="1" dirty="0" err="1" smtClean="0">
                <a:solidFill>
                  <a:srgbClr val="0000FF"/>
                </a:solidFill>
                <a:latin typeface="Verdana" pitchFamily="34" charset="0"/>
              </a:rPr>
              <a:t>Перотта</a:t>
            </a:r>
            <a:r>
              <a:rPr lang="ru-RU" sz="1100" b="1" dirty="0" smtClean="0">
                <a:solidFill>
                  <a:srgbClr val="0000FF"/>
                </a:solidFill>
                <a:latin typeface="Verdana" pitchFamily="34" charset="0"/>
              </a:rPr>
              <a:t> Берлин</a:t>
            </a:r>
            <a:endParaRPr lang="en-US" sz="1100" b="1" dirty="0">
              <a:solidFill>
                <a:srgbClr val="0000FF"/>
              </a:solidFill>
              <a:latin typeface="Verdana" pitchFamily="34" charset="0"/>
            </a:endParaRPr>
          </a:p>
          <a:p>
            <a:r>
              <a:rPr lang="en-US" sz="1100" b="1" dirty="0">
                <a:solidFill>
                  <a:srgbClr val="CC0000"/>
                </a:solidFill>
                <a:latin typeface="Verdana" pitchFamily="34" charset="0"/>
              </a:rPr>
              <a:t>Ph.D. 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IIES 2012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  <a:p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Развитие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политэкономия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1259632" y="5949280"/>
            <a:ext cx="2736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Эрик </a:t>
            </a:r>
            <a:r>
              <a:rPr lang="ru-RU" sz="1100" b="1" dirty="0" err="1" smtClean="0">
                <a:solidFill>
                  <a:srgbClr val="CC0000"/>
                </a:solidFill>
                <a:latin typeface="Verdana" pitchFamily="34" charset="0"/>
              </a:rPr>
              <a:t>Мейерсон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  <a:p>
            <a:r>
              <a:rPr lang="en-US" sz="1100" b="1" dirty="0">
                <a:solidFill>
                  <a:srgbClr val="CC0000"/>
                </a:solidFill>
                <a:latin typeface="Verdana" pitchFamily="34" charset="0"/>
              </a:rPr>
              <a:t>Ph.D. 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IIES 2012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  <a:p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Политэкономия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развитие</a:t>
            </a:r>
            <a:r>
              <a:rPr lang="en-US" sz="1100" b="1" dirty="0" smtClean="0">
                <a:solidFill>
                  <a:srgbClr val="CC0000"/>
                </a:solidFill>
                <a:latin typeface="Verdana" pitchFamily="34" charset="0"/>
              </a:rPr>
              <a:t>, </a:t>
            </a:r>
            <a:r>
              <a:rPr lang="ru-RU" sz="1100" b="1" dirty="0" smtClean="0">
                <a:solidFill>
                  <a:srgbClr val="CC0000"/>
                </a:solidFill>
                <a:latin typeface="Verdana" pitchFamily="34" charset="0"/>
              </a:rPr>
              <a:t>экономическая история</a:t>
            </a:r>
            <a:endParaRPr lang="en-US" sz="11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988840"/>
            <a:ext cx="1054100" cy="130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5517232"/>
            <a:ext cx="1115993" cy="1340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539852"/>
            <a:ext cx="1041400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2348880"/>
            <a:ext cx="1284350" cy="1418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2132856"/>
            <a:ext cx="1345130" cy="1368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476672"/>
            <a:ext cx="1100708" cy="1182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8384" y="5517232"/>
            <a:ext cx="1028700" cy="1104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352" y="72008"/>
            <a:ext cx="983442" cy="1196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4048" y="836712"/>
            <a:ext cx="1172716" cy="1259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1132" y="91852"/>
            <a:ext cx="1028700" cy="1104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8184" y="4005064"/>
            <a:ext cx="1152128" cy="1237471"/>
          </a:xfrm>
          <a:prstGeom prst="rect">
            <a:avLst/>
          </a:prstGeom>
        </p:spPr>
      </p:pic>
      <p:pic>
        <p:nvPicPr>
          <p:cNvPr id="23" name="Picture 22" descr="Samuelsso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301208"/>
            <a:ext cx="1028700" cy="1104900"/>
          </a:xfrm>
          <a:prstGeom prst="rect">
            <a:avLst/>
          </a:prstGeom>
        </p:spPr>
      </p:pic>
      <p:pic>
        <p:nvPicPr>
          <p:cNvPr id="28" name="Bildobjekt 3" descr="SITE_295.tiff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204787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43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708920"/>
            <a:ext cx="749935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400" dirty="0" smtClean="0"/>
              <a:t>Россия</a:t>
            </a:r>
            <a:r>
              <a:rPr lang="sv-SE" sz="4400" dirty="0" smtClean="0"/>
              <a:t>      </a:t>
            </a:r>
            <a:r>
              <a:rPr lang="ru-RU" sz="4400" dirty="0" smtClean="0"/>
              <a:t>нефть навсегда</a:t>
            </a:r>
            <a:r>
              <a:rPr lang="sv-SE" sz="4400" dirty="0" smtClean="0"/>
              <a:t>(?)</a:t>
            </a:r>
          </a:p>
        </p:txBody>
      </p:sp>
      <p:pic>
        <p:nvPicPr>
          <p:cNvPr id="4" name="Bildobjekt 3" descr="SITE_295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eart 4"/>
          <p:cNvSpPr/>
          <p:nvPr/>
        </p:nvSpPr>
        <p:spPr>
          <a:xfrm>
            <a:off x="3131840" y="2996952"/>
            <a:ext cx="792088" cy="720080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Цены на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нефть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и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доходы России в долларах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3554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628800"/>
            <a:ext cx="7632848" cy="515620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95936" y="6262192"/>
            <a:ext cx="1316013" cy="47724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ВВП на душу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latin typeface="Calibri" pitchFamily="34" charset="0"/>
                <a:cs typeface="Arial" pitchFamily="34" charset="0"/>
              </a:rPr>
              <a:t>н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аселения,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долл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24128" y="6338392"/>
            <a:ext cx="1575792" cy="32484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Цена на нефть,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долл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3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Цены на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нефть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и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доходы России в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рублях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3554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556792"/>
            <a:ext cx="7302500" cy="51562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40152" y="6338392"/>
            <a:ext cx="1575792" cy="32484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Цена на нефть,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долл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02596" y="6227961"/>
            <a:ext cx="1512168" cy="47724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ВВП на душу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latin typeface="Calibri" pitchFamily="34" charset="0"/>
                <a:cs typeface="Arial" pitchFamily="34" charset="0"/>
              </a:rPr>
              <a:t>н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аселения, руб., 2008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Эконометрическое соотношение цен на нефть и доходов России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3554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16832"/>
            <a:ext cx="7609888" cy="464349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0" y="6023571"/>
            <a:ext cx="1728192" cy="35775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Доход </a:t>
            </a:r>
            <a:r>
              <a:rPr lang="ru-RU" altLang="ru-RU" sz="1100" dirty="0">
                <a:latin typeface="Calibri" pitchFamily="34" charset="0"/>
                <a:cs typeface="Arial" pitchFamily="34" charset="0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% изменения)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71931" y="2636912"/>
            <a:ext cx="257768" cy="259228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Реальные цены на нефть (% изменений)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Торговля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российский экспорт</a:t>
            </a:r>
            <a:endParaRPr lang="en-US" sz="22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3554" name="Bildobjekt 3" descr="SITE_29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08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89" r="17778"/>
          <a:stretch/>
        </p:blipFill>
        <p:spPr>
          <a:xfrm>
            <a:off x="2267744" y="1415736"/>
            <a:ext cx="5472608" cy="5397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3704729"/>
            <a:ext cx="118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Нефть</a:t>
            </a:r>
            <a:endParaRPr lang="en-US" sz="24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08104" y="4941168"/>
            <a:ext cx="652264" cy="357757"/>
          </a:xfrm>
          <a:prstGeom prst="rect">
            <a:avLst/>
          </a:prstGeom>
          <a:solidFill>
            <a:srgbClr val="CC99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Газ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444480" y="3756799"/>
            <a:ext cx="1431776" cy="357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Производство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660232" y="1844824"/>
            <a:ext cx="1647800" cy="357757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Сельское хоз-во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444480" y="1268761"/>
            <a:ext cx="1647800" cy="576064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Минеральные ресурсы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ånd">
  <a:themeElements>
    <a:clrScheme name="Solstån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å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ån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5888</TotalTime>
  <Words>1113</Words>
  <Application>Microsoft Macintosh PowerPoint</Application>
  <PresentationFormat>Экран (4:3)</PresentationFormat>
  <Paragraphs>295</Paragraphs>
  <Slides>35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Apple Casual</vt:lpstr>
      <vt:lpstr>Arial</vt:lpstr>
      <vt:lpstr>Calibri</vt:lpstr>
      <vt:lpstr>Corbel</vt:lpstr>
      <vt:lpstr>Gill Sans MT</vt:lpstr>
      <vt:lpstr>ＭＳ Ｐゴシック</vt:lpstr>
      <vt:lpstr>Verdana</vt:lpstr>
      <vt:lpstr>Wingdings 2</vt:lpstr>
      <vt:lpstr>Solstånd</vt:lpstr>
      <vt:lpstr>Экономические перспективы России Торбьорн Беккер Директор Стокгольмского института переходной экономики (SITE) при Стокгольмской школе экономики </vt:lpstr>
      <vt:lpstr>Форум по изучению стран Восточной Европы и развивающихся рынков (FREE) – уникальная сеть экономических исследовательских центров региона</vt:lpstr>
      <vt:lpstr>Мир на переходном этапе=исследования SITE </vt:lpstr>
      <vt:lpstr>Презентация PowerPoint</vt:lpstr>
      <vt:lpstr>Россия      нефть навсегда(?)</vt:lpstr>
      <vt:lpstr>Цены на нефть и доходы России в долларах</vt:lpstr>
      <vt:lpstr>Цены на нефть и доходы России в рублях</vt:lpstr>
      <vt:lpstr>Эконометрическое соотношение цен на нефть и доходов России</vt:lpstr>
      <vt:lpstr>Торговля: российский экспорт</vt:lpstr>
      <vt:lpstr>Динамика роста в России в основном идет на спад </vt:lpstr>
      <vt:lpstr>Неопределенные прогнозы</vt:lpstr>
      <vt:lpstr>Прогноз МВФ – ВВП России </vt:lpstr>
      <vt:lpstr>Уточненный прогноз=&gt;влияние на доходы России</vt:lpstr>
      <vt:lpstr>Доходы и импорт</vt:lpstr>
      <vt:lpstr>Резервный фонд сокращается…</vt:lpstr>
      <vt:lpstr>Инфляция сокращается?</vt:lpstr>
      <vt:lpstr>Швеция       Россия навсегда(?)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должна сделать Россия для диверсификации и модернизации экономики?</vt:lpstr>
      <vt:lpstr>Институциональные условия в России и др.</vt:lpstr>
      <vt:lpstr>Области институциональных реформ</vt:lpstr>
      <vt:lpstr>Не только экономика…</vt:lpstr>
      <vt:lpstr>Спасибо!</vt:lpstr>
    </vt:vector>
  </TitlesOfParts>
  <Company>Stockholm School of Economics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Ryssland och WTO</dc:title>
  <dc:creator>Torbjörn Becker</dc:creator>
  <cp:lastModifiedBy>Виктория Бурдуковская</cp:lastModifiedBy>
  <cp:revision>502</cp:revision>
  <cp:lastPrinted>2014-02-12T09:44:06Z</cp:lastPrinted>
  <dcterms:created xsi:type="dcterms:W3CDTF">2011-02-23T20:10:33Z</dcterms:created>
  <dcterms:modified xsi:type="dcterms:W3CDTF">2016-07-13T11:45:40Z</dcterms:modified>
</cp:coreProperties>
</file>